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5" r:id="rId3"/>
    <p:sldMasterId id="2147483669" r:id="rId4"/>
    <p:sldMasterId id="2147483675" r:id="rId5"/>
    <p:sldMasterId id="2147483678" r:id="rId6"/>
    <p:sldMasterId id="2147483682" r:id="rId7"/>
    <p:sldMasterId id="2147483684" r:id="rId8"/>
    <p:sldMasterId id="2147483686" r:id="rId9"/>
  </p:sldMasterIdLst>
  <p:notesMasterIdLst>
    <p:notesMasterId r:id="rId40"/>
  </p:notesMasterIdLst>
  <p:sldIdLst>
    <p:sldId id="2147480694" r:id="rId10"/>
    <p:sldId id="2147480737" r:id="rId11"/>
    <p:sldId id="2147480722" r:id="rId12"/>
    <p:sldId id="2147480723" r:id="rId13"/>
    <p:sldId id="2147480734" r:id="rId14"/>
    <p:sldId id="2147480725" r:id="rId15"/>
    <p:sldId id="2147480726" r:id="rId16"/>
    <p:sldId id="2147480727" r:id="rId17"/>
    <p:sldId id="2147480730" r:id="rId18"/>
    <p:sldId id="2147480716" r:id="rId19"/>
    <p:sldId id="2147480717" r:id="rId20"/>
    <p:sldId id="2147480718" r:id="rId21"/>
    <p:sldId id="2147480719" r:id="rId22"/>
    <p:sldId id="2147480720" r:id="rId23"/>
    <p:sldId id="2147480728" r:id="rId24"/>
    <p:sldId id="2147479553" r:id="rId25"/>
    <p:sldId id="2147480731" r:id="rId26"/>
    <p:sldId id="2147480682" r:id="rId27"/>
    <p:sldId id="2147479561" r:id="rId28"/>
    <p:sldId id="2147480714" r:id="rId29"/>
    <p:sldId id="2147480715" r:id="rId30"/>
    <p:sldId id="2147477957" r:id="rId31"/>
    <p:sldId id="2147477958" r:id="rId32"/>
    <p:sldId id="2147470689" r:id="rId33"/>
    <p:sldId id="2147480345" r:id="rId34"/>
    <p:sldId id="2147480688" r:id="rId35"/>
    <p:sldId id="2147478346" r:id="rId36"/>
    <p:sldId id="2147480346" r:id="rId37"/>
    <p:sldId id="2147480347" r:id="rId38"/>
    <p:sldId id="214748073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B4A1DCD-E292-DD40-B93D-7540FE4B68AD}">
          <p14:sldIdLst>
            <p14:sldId id="2147480694"/>
            <p14:sldId id="2147480737"/>
            <p14:sldId id="2147480722"/>
            <p14:sldId id="2147480723"/>
            <p14:sldId id="2147480734"/>
            <p14:sldId id="2147480725"/>
            <p14:sldId id="2147480726"/>
            <p14:sldId id="2147480727"/>
            <p14:sldId id="2147480730"/>
            <p14:sldId id="2147480716"/>
            <p14:sldId id="2147480717"/>
            <p14:sldId id="2147480718"/>
            <p14:sldId id="2147480719"/>
            <p14:sldId id="2147480720"/>
            <p14:sldId id="2147480728"/>
            <p14:sldId id="2147479553"/>
            <p14:sldId id="2147480731"/>
            <p14:sldId id="2147480682"/>
            <p14:sldId id="2147479561"/>
            <p14:sldId id="2147480714"/>
            <p14:sldId id="2147480715"/>
            <p14:sldId id="2147477957"/>
            <p14:sldId id="2147477958"/>
            <p14:sldId id="2147470689"/>
            <p14:sldId id="2147480345"/>
            <p14:sldId id="2147480688"/>
            <p14:sldId id="2147478346"/>
            <p14:sldId id="2147480346"/>
            <p14:sldId id="2147480347"/>
            <p14:sldId id="21474807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81411" autoAdjust="0"/>
  </p:normalViewPr>
  <p:slideViewPr>
    <p:cSldViewPr snapToGrid="0">
      <p:cViewPr varScale="1">
        <p:scale>
          <a:sx n="91" d="100"/>
          <a:sy n="91" d="100"/>
        </p:scale>
        <p:origin x="992" y="192"/>
      </p:cViewPr>
      <p:guideLst/>
    </p:cSldViewPr>
  </p:slideViewPr>
  <p:notesTextViewPr>
    <p:cViewPr>
      <p:scale>
        <a:sx n="114" d="100"/>
        <a:sy n="114"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0" Type="http://schemas.openxmlformats.org/officeDocument/2006/relationships/slide" Target="slides/slide11.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erra" userId="b827cbca-bf07-4cb8-aa2a-4c1e583518ec" providerId="ADAL" clId="{0E772449-321B-4987-BCFF-2B9015A56CF0}"/>
    <pc:docChg chg="undo addSld modSld">
      <pc:chgData name="James Serra" userId="b827cbca-bf07-4cb8-aa2a-4c1e583518ec" providerId="ADAL" clId="{0E772449-321B-4987-BCFF-2B9015A56CF0}" dt="2023-06-13T18:23:36.254" v="158" actId="1076"/>
      <pc:docMkLst>
        <pc:docMk/>
      </pc:docMkLst>
      <pc:sldChg chg="modSp mod">
        <pc:chgData name="James Serra" userId="b827cbca-bf07-4cb8-aa2a-4c1e583518ec" providerId="ADAL" clId="{0E772449-321B-4987-BCFF-2B9015A56CF0}" dt="2023-06-13T17:53:19.557" v="94"/>
        <pc:sldMkLst>
          <pc:docMk/>
          <pc:sldMk cId="1112574217" sldId="2142532229"/>
        </pc:sldMkLst>
        <pc:spChg chg="mod">
          <ac:chgData name="James Serra" userId="b827cbca-bf07-4cb8-aa2a-4c1e583518ec" providerId="ADAL" clId="{0E772449-321B-4987-BCFF-2B9015A56CF0}" dt="2023-06-13T17:53:19.557" v="94"/>
          <ac:spMkLst>
            <pc:docMk/>
            <pc:sldMk cId="1112574217" sldId="2142532229"/>
            <ac:spMk id="5" creationId="{00000000-0000-0000-0000-000000000000}"/>
          </ac:spMkLst>
        </pc:spChg>
      </pc:sldChg>
      <pc:sldChg chg="add">
        <pc:chgData name="James Serra" userId="b827cbca-bf07-4cb8-aa2a-4c1e583518ec" providerId="ADAL" clId="{0E772449-321B-4987-BCFF-2B9015A56CF0}" dt="2023-06-13T17:53:31.322" v="95"/>
        <pc:sldMkLst>
          <pc:docMk/>
          <pc:sldMk cId="1253711228" sldId="2147470664"/>
        </pc:sldMkLst>
      </pc:sldChg>
      <pc:sldChg chg="modSp add mod">
        <pc:chgData name="James Serra" userId="b827cbca-bf07-4cb8-aa2a-4c1e583518ec" providerId="ADAL" clId="{0E772449-321B-4987-BCFF-2B9015A56CF0}" dt="2023-06-13T17:55:15.010" v="99" actId="20577"/>
        <pc:sldMkLst>
          <pc:docMk/>
          <pc:sldMk cId="263300092" sldId="2147470674"/>
        </pc:sldMkLst>
        <pc:spChg chg="mod">
          <ac:chgData name="James Serra" userId="b827cbca-bf07-4cb8-aa2a-4c1e583518ec" providerId="ADAL" clId="{0E772449-321B-4987-BCFF-2B9015A56CF0}" dt="2023-06-13T17:55:15.010" v="99" actId="20577"/>
          <ac:spMkLst>
            <pc:docMk/>
            <pc:sldMk cId="263300092" sldId="2147470674"/>
            <ac:spMk id="5" creationId="{00000000-0000-0000-0000-000000000000}"/>
          </ac:spMkLst>
        </pc:spChg>
      </pc:sldChg>
      <pc:sldChg chg="modSp mod">
        <pc:chgData name="James Serra" userId="b827cbca-bf07-4cb8-aa2a-4c1e583518ec" providerId="ADAL" clId="{0E772449-321B-4987-BCFF-2B9015A56CF0}" dt="2023-06-13T17:53:01.026" v="93" actId="20577"/>
        <pc:sldMkLst>
          <pc:docMk/>
          <pc:sldMk cId="3886619284" sldId="2147477909"/>
        </pc:sldMkLst>
        <pc:spChg chg="mod">
          <ac:chgData name="James Serra" userId="b827cbca-bf07-4cb8-aa2a-4c1e583518ec" providerId="ADAL" clId="{0E772449-321B-4987-BCFF-2B9015A56CF0}" dt="2023-06-13T17:53:01.026" v="93" actId="20577"/>
          <ac:spMkLst>
            <pc:docMk/>
            <pc:sldMk cId="3886619284" sldId="2147477909"/>
            <ac:spMk id="2" creationId="{0A4DD365-121F-5081-1BB0-D86D0E5548A9}"/>
          </ac:spMkLst>
        </pc:spChg>
      </pc:sldChg>
      <pc:sldChg chg="addSp delSp modSp new mod">
        <pc:chgData name="James Serra" userId="b827cbca-bf07-4cb8-aa2a-4c1e583518ec" providerId="ADAL" clId="{0E772449-321B-4987-BCFF-2B9015A56CF0}" dt="2023-06-13T18:23:36.254" v="158" actId="1076"/>
        <pc:sldMkLst>
          <pc:docMk/>
          <pc:sldMk cId="1114867116" sldId="2147480688"/>
        </pc:sldMkLst>
        <pc:spChg chg="mod">
          <ac:chgData name="James Serra" userId="b827cbca-bf07-4cb8-aa2a-4c1e583518ec" providerId="ADAL" clId="{0E772449-321B-4987-BCFF-2B9015A56CF0}" dt="2023-06-13T18:17:20.350" v="140" actId="1076"/>
          <ac:spMkLst>
            <pc:docMk/>
            <pc:sldMk cId="1114867116" sldId="2147480688"/>
            <ac:spMk id="2" creationId="{0A1F31D0-BB7C-42A4-4161-ECF0ED879EC1}"/>
          </ac:spMkLst>
        </pc:spChg>
        <pc:picChg chg="add mod">
          <ac:chgData name="James Serra" userId="b827cbca-bf07-4cb8-aa2a-4c1e583518ec" providerId="ADAL" clId="{0E772449-321B-4987-BCFF-2B9015A56CF0}" dt="2023-06-13T18:17:21.630" v="141" actId="1076"/>
          <ac:picMkLst>
            <pc:docMk/>
            <pc:sldMk cId="1114867116" sldId="2147480688"/>
            <ac:picMk id="4" creationId="{2A526C16-0B05-CAA9-2D37-0580FFDA51F2}"/>
          </ac:picMkLst>
        </pc:picChg>
        <pc:picChg chg="add mod">
          <ac:chgData name="James Serra" userId="b827cbca-bf07-4cb8-aa2a-4c1e583518ec" providerId="ADAL" clId="{0E772449-321B-4987-BCFF-2B9015A56CF0}" dt="2023-06-13T18:17:23.808" v="142" actId="1076"/>
          <ac:picMkLst>
            <pc:docMk/>
            <pc:sldMk cId="1114867116" sldId="2147480688"/>
            <ac:picMk id="6" creationId="{9F13FF5E-F935-0E4A-3A87-E54A36F266DB}"/>
          </ac:picMkLst>
        </pc:picChg>
        <pc:picChg chg="add mod">
          <ac:chgData name="James Serra" userId="b827cbca-bf07-4cb8-aa2a-4c1e583518ec" providerId="ADAL" clId="{0E772449-321B-4987-BCFF-2B9015A56CF0}" dt="2023-06-13T18:18:17.998" v="147" actId="1076"/>
          <ac:picMkLst>
            <pc:docMk/>
            <pc:sldMk cId="1114867116" sldId="2147480688"/>
            <ac:picMk id="8" creationId="{588EC606-0AF5-74E6-3DF4-7F96F6B275AF}"/>
          </ac:picMkLst>
        </pc:picChg>
        <pc:picChg chg="add del mod">
          <ac:chgData name="James Serra" userId="b827cbca-bf07-4cb8-aa2a-4c1e583518ec" providerId="ADAL" clId="{0E772449-321B-4987-BCFF-2B9015A56CF0}" dt="2023-06-13T18:23:14.663" v="152" actId="931"/>
          <ac:picMkLst>
            <pc:docMk/>
            <pc:sldMk cId="1114867116" sldId="2147480688"/>
            <ac:picMk id="10" creationId="{F322B7D4-EEB1-47B6-2134-8F528E479856}"/>
          </ac:picMkLst>
        </pc:picChg>
        <pc:picChg chg="add mod">
          <ac:chgData name="James Serra" userId="b827cbca-bf07-4cb8-aa2a-4c1e583518ec" providerId="ADAL" clId="{0E772449-321B-4987-BCFF-2B9015A56CF0}" dt="2023-06-13T18:23:36.254" v="158" actId="1076"/>
          <ac:picMkLst>
            <pc:docMk/>
            <pc:sldMk cId="1114867116" sldId="2147480688"/>
            <ac:picMk id="12" creationId="{5F9597B9-A900-2F8D-B6CF-709AE1AA3373}"/>
          </ac:picMkLst>
        </pc:picChg>
      </pc:sldChg>
    </pc:docChg>
  </pc:docChgLst>
  <pc:docChgLst>
    <pc:chgData name="James Serra" userId="b827cbca-bf07-4cb8-aa2a-4c1e583518ec" providerId="ADAL" clId="{596E1B47-DD35-4C21-89F6-4909AA728DBF}"/>
    <pc:docChg chg="undo custSel addSld delSld modSld sldOrd">
      <pc:chgData name="James Serra" userId="b827cbca-bf07-4cb8-aa2a-4c1e583518ec" providerId="ADAL" clId="{596E1B47-DD35-4C21-89F6-4909AA728DBF}" dt="2023-06-13T17:51:16.419" v="259" actId="478"/>
      <pc:docMkLst>
        <pc:docMk/>
      </pc:docMkLst>
      <pc:sldChg chg="modSp mod">
        <pc:chgData name="James Serra" userId="b827cbca-bf07-4cb8-aa2a-4c1e583518ec" providerId="ADAL" clId="{596E1B47-DD35-4C21-89F6-4909AA728DBF}" dt="2023-06-13T14:27:46.076" v="43" actId="20577"/>
        <pc:sldMkLst>
          <pc:docMk/>
          <pc:sldMk cId="3886619284" sldId="2147477909"/>
        </pc:sldMkLst>
        <pc:spChg chg="mod">
          <ac:chgData name="James Serra" userId="b827cbca-bf07-4cb8-aa2a-4c1e583518ec" providerId="ADAL" clId="{596E1B47-DD35-4C21-89F6-4909AA728DBF}" dt="2023-06-13T14:27:46.076" v="43" actId="20577"/>
          <ac:spMkLst>
            <pc:docMk/>
            <pc:sldMk cId="3886619284" sldId="2147477909"/>
            <ac:spMk id="2" creationId="{0A4DD365-121F-5081-1BB0-D86D0E5548A9}"/>
          </ac:spMkLst>
        </pc:spChg>
      </pc:sldChg>
      <pc:sldChg chg="add">
        <pc:chgData name="James Serra" userId="b827cbca-bf07-4cb8-aa2a-4c1e583518ec" providerId="ADAL" clId="{596E1B47-DD35-4C21-89F6-4909AA728DBF}" dt="2023-06-13T14:55:59.631" v="62"/>
        <pc:sldMkLst>
          <pc:docMk/>
          <pc:sldMk cId="1884457261" sldId="2147478091"/>
        </pc:sldMkLst>
      </pc:sldChg>
      <pc:sldChg chg="del">
        <pc:chgData name="James Serra" userId="b827cbca-bf07-4cb8-aa2a-4c1e583518ec" providerId="ADAL" clId="{596E1B47-DD35-4C21-89F6-4909AA728DBF}" dt="2023-06-13T14:43:59.356" v="61" actId="47"/>
        <pc:sldMkLst>
          <pc:docMk/>
          <pc:sldMk cId="3937831567" sldId="2147478119"/>
        </pc:sldMkLst>
      </pc:sldChg>
      <pc:sldChg chg="del">
        <pc:chgData name="James Serra" userId="b827cbca-bf07-4cb8-aa2a-4c1e583518ec" providerId="ADAL" clId="{596E1B47-DD35-4C21-89F6-4909AA728DBF}" dt="2023-06-13T14:09:16.369" v="29" actId="47"/>
        <pc:sldMkLst>
          <pc:docMk/>
          <pc:sldMk cId="827285539" sldId="2147478133"/>
        </pc:sldMkLst>
      </pc:sldChg>
      <pc:sldChg chg="del">
        <pc:chgData name="James Serra" userId="b827cbca-bf07-4cb8-aa2a-4c1e583518ec" providerId="ADAL" clId="{596E1B47-DD35-4C21-89F6-4909AA728DBF}" dt="2023-06-13T14:09:16.369" v="29" actId="47"/>
        <pc:sldMkLst>
          <pc:docMk/>
          <pc:sldMk cId="3058466881" sldId="2147478134"/>
        </pc:sldMkLst>
      </pc:sldChg>
      <pc:sldChg chg="del">
        <pc:chgData name="James Serra" userId="b827cbca-bf07-4cb8-aa2a-4c1e583518ec" providerId="ADAL" clId="{596E1B47-DD35-4C21-89F6-4909AA728DBF}" dt="2023-06-13T14:09:16.369" v="29" actId="47"/>
        <pc:sldMkLst>
          <pc:docMk/>
          <pc:sldMk cId="604764187" sldId="2147478135"/>
        </pc:sldMkLst>
      </pc:sldChg>
      <pc:sldChg chg="modSp mod ord modNotesTx">
        <pc:chgData name="James Serra" userId="b827cbca-bf07-4cb8-aa2a-4c1e583518ec" providerId="ADAL" clId="{596E1B47-DD35-4C21-89F6-4909AA728DBF}" dt="2023-06-13T14:13:34.734" v="38"/>
        <pc:sldMkLst>
          <pc:docMk/>
          <pc:sldMk cId="2681461909" sldId="2147479546"/>
        </pc:sldMkLst>
        <pc:spChg chg="mod">
          <ac:chgData name="James Serra" userId="b827cbca-bf07-4cb8-aa2a-4c1e583518ec" providerId="ADAL" clId="{596E1B47-DD35-4C21-89F6-4909AA728DBF}" dt="2023-06-08T20:17:15.630" v="8" actId="20577"/>
          <ac:spMkLst>
            <pc:docMk/>
            <pc:sldMk cId="2681461909" sldId="2147479546"/>
            <ac:spMk id="3" creationId="{509EE05A-559B-C034-D4E7-F46FB38446F5}"/>
          </ac:spMkLst>
        </pc:spChg>
      </pc:sldChg>
      <pc:sldChg chg="addSp delSp modSp add mod ord modShow">
        <pc:chgData name="James Serra" userId="b827cbca-bf07-4cb8-aa2a-4c1e583518ec" providerId="ADAL" clId="{596E1B47-DD35-4C21-89F6-4909AA728DBF}" dt="2023-06-13T17:46:33.638" v="257" actId="14100"/>
        <pc:sldMkLst>
          <pc:docMk/>
          <pc:sldMk cId="2757009041" sldId="2147479553"/>
        </pc:sldMkLst>
        <pc:spChg chg="mod">
          <ac:chgData name="James Serra" userId="b827cbca-bf07-4cb8-aa2a-4c1e583518ec" providerId="ADAL" clId="{596E1B47-DD35-4C21-89F6-4909AA728DBF}" dt="2023-06-13T17:35:04.947" v="188" actId="120"/>
          <ac:spMkLst>
            <pc:docMk/>
            <pc:sldMk cId="2757009041" sldId="2147479553"/>
            <ac:spMk id="2" creationId="{55576C2C-01FB-A063-CC2B-B86F83269739}"/>
          </ac:spMkLst>
        </pc:spChg>
        <pc:spChg chg="mod">
          <ac:chgData name="James Serra" userId="b827cbca-bf07-4cb8-aa2a-4c1e583518ec" providerId="ADAL" clId="{596E1B47-DD35-4C21-89F6-4909AA728DBF}" dt="2023-06-13T17:36:10.925" v="190"/>
          <ac:spMkLst>
            <pc:docMk/>
            <pc:sldMk cId="2757009041" sldId="2147479553"/>
            <ac:spMk id="13" creationId="{EAB49CA1-08C6-1325-2F4E-86919EE114A5}"/>
          </ac:spMkLst>
        </pc:spChg>
        <pc:spChg chg="mod">
          <ac:chgData name="James Serra" userId="b827cbca-bf07-4cb8-aa2a-4c1e583518ec" providerId="ADAL" clId="{596E1B47-DD35-4C21-89F6-4909AA728DBF}" dt="2023-06-13T17:36:10.925" v="190"/>
          <ac:spMkLst>
            <pc:docMk/>
            <pc:sldMk cId="2757009041" sldId="2147479553"/>
            <ac:spMk id="14" creationId="{6BF69F56-DEF7-6B4C-C41F-E292BB9D5E29}"/>
          </ac:spMkLst>
        </pc:spChg>
        <pc:spChg chg="mod">
          <ac:chgData name="James Serra" userId="b827cbca-bf07-4cb8-aa2a-4c1e583518ec" providerId="ADAL" clId="{596E1B47-DD35-4C21-89F6-4909AA728DBF}" dt="2023-06-13T17:36:10.925" v="190"/>
          <ac:spMkLst>
            <pc:docMk/>
            <pc:sldMk cId="2757009041" sldId="2147479553"/>
            <ac:spMk id="15" creationId="{3B86A6AA-9D35-5B62-78F4-6212288FBC45}"/>
          </ac:spMkLst>
        </pc:spChg>
        <pc:spChg chg="mod">
          <ac:chgData name="James Serra" userId="b827cbca-bf07-4cb8-aa2a-4c1e583518ec" providerId="ADAL" clId="{596E1B47-DD35-4C21-89F6-4909AA728DBF}" dt="2023-06-13T17:36:10.925" v="190"/>
          <ac:spMkLst>
            <pc:docMk/>
            <pc:sldMk cId="2757009041" sldId="2147479553"/>
            <ac:spMk id="16" creationId="{59E477F8-C5FE-4621-E87B-5B9898338A40}"/>
          </ac:spMkLst>
        </pc:spChg>
        <pc:spChg chg="mod">
          <ac:chgData name="James Serra" userId="b827cbca-bf07-4cb8-aa2a-4c1e583518ec" providerId="ADAL" clId="{596E1B47-DD35-4C21-89F6-4909AA728DBF}" dt="2023-06-13T17:46:25.210" v="255" actId="20577"/>
          <ac:spMkLst>
            <pc:docMk/>
            <pc:sldMk cId="2757009041" sldId="2147479553"/>
            <ac:spMk id="18" creationId="{CE87BE52-AEEC-A47D-796F-0AFBCC6F892C}"/>
          </ac:spMkLst>
        </pc:spChg>
        <pc:spChg chg="del mod">
          <ac:chgData name="James Serra" userId="b827cbca-bf07-4cb8-aa2a-4c1e583518ec" providerId="ADAL" clId="{596E1B47-DD35-4C21-89F6-4909AA728DBF}" dt="2023-06-13T17:45:40.686" v="237" actId="478"/>
          <ac:spMkLst>
            <pc:docMk/>
            <pc:sldMk cId="2757009041" sldId="2147479553"/>
            <ac:spMk id="19" creationId="{A9C8E09D-EF78-3420-F83A-9792A730D070}"/>
          </ac:spMkLst>
        </pc:spChg>
        <pc:spChg chg="del mod">
          <ac:chgData name="James Serra" userId="b827cbca-bf07-4cb8-aa2a-4c1e583518ec" providerId="ADAL" clId="{596E1B47-DD35-4C21-89F6-4909AA728DBF}" dt="2023-06-13T17:45:52.707" v="244" actId="478"/>
          <ac:spMkLst>
            <pc:docMk/>
            <pc:sldMk cId="2757009041" sldId="2147479553"/>
            <ac:spMk id="20" creationId="{20A40F6E-CEBB-27FA-7AFA-9DEB9463EAFE}"/>
          </ac:spMkLst>
        </pc:spChg>
        <pc:spChg chg="del mod">
          <ac:chgData name="James Serra" userId="b827cbca-bf07-4cb8-aa2a-4c1e583518ec" providerId="ADAL" clId="{596E1B47-DD35-4C21-89F6-4909AA728DBF}" dt="2023-06-13T17:45:56.630" v="245" actId="478"/>
          <ac:spMkLst>
            <pc:docMk/>
            <pc:sldMk cId="2757009041" sldId="2147479553"/>
            <ac:spMk id="23" creationId="{E10C1067-75E4-67A0-F7B1-87063312B0E8}"/>
          </ac:spMkLst>
        </pc:spChg>
        <pc:spChg chg="mod">
          <ac:chgData name="James Serra" userId="b827cbca-bf07-4cb8-aa2a-4c1e583518ec" providerId="ADAL" clId="{596E1B47-DD35-4C21-89F6-4909AA728DBF}" dt="2023-06-13T17:42:56.487" v="213" actId="1076"/>
          <ac:spMkLst>
            <pc:docMk/>
            <pc:sldMk cId="2757009041" sldId="2147479553"/>
            <ac:spMk id="24" creationId="{C74A0EE5-4704-D6FF-4568-5C115C732B2E}"/>
          </ac:spMkLst>
        </pc:spChg>
        <pc:spChg chg="del mod">
          <ac:chgData name="James Serra" userId="b827cbca-bf07-4cb8-aa2a-4c1e583518ec" providerId="ADAL" clId="{596E1B47-DD35-4C21-89F6-4909AA728DBF}" dt="2023-06-13T17:45:46.092" v="240" actId="478"/>
          <ac:spMkLst>
            <pc:docMk/>
            <pc:sldMk cId="2757009041" sldId="2147479553"/>
            <ac:spMk id="25" creationId="{3DB00BF2-1A2A-67F3-951D-E201BEF8559C}"/>
          </ac:spMkLst>
        </pc:spChg>
        <pc:spChg chg="del mod topLvl">
          <ac:chgData name="James Serra" userId="b827cbca-bf07-4cb8-aa2a-4c1e583518ec" providerId="ADAL" clId="{596E1B47-DD35-4C21-89F6-4909AA728DBF}" dt="2023-06-13T17:46:04.880" v="249" actId="478"/>
          <ac:spMkLst>
            <pc:docMk/>
            <pc:sldMk cId="2757009041" sldId="2147479553"/>
            <ac:spMk id="26" creationId="{FC6B0D2E-005A-5667-40D7-B323325E0F48}"/>
          </ac:spMkLst>
        </pc:spChg>
        <pc:spChg chg="add mod">
          <ac:chgData name="James Serra" userId="b827cbca-bf07-4cb8-aa2a-4c1e583518ec" providerId="ADAL" clId="{596E1B47-DD35-4C21-89F6-4909AA728DBF}" dt="2023-06-13T17:45:09.096" v="236" actId="1076"/>
          <ac:spMkLst>
            <pc:docMk/>
            <pc:sldMk cId="2757009041" sldId="2147479553"/>
            <ac:spMk id="40" creationId="{2883E739-9424-1BDC-BC78-3DDCA32652E2}"/>
          </ac:spMkLst>
        </pc:spChg>
        <pc:grpChg chg="add del mod">
          <ac:chgData name="James Serra" userId="b827cbca-bf07-4cb8-aa2a-4c1e583518ec" providerId="ADAL" clId="{596E1B47-DD35-4C21-89F6-4909AA728DBF}" dt="2023-06-13T17:46:04.880" v="249" actId="478"/>
          <ac:grpSpMkLst>
            <pc:docMk/>
            <pc:sldMk cId="2757009041" sldId="2147479553"/>
            <ac:grpSpMk id="8" creationId="{39B02E53-20C4-9FB8-B4BA-B6E37C487B9D}"/>
          </ac:grpSpMkLst>
        </pc:grpChg>
        <pc:grpChg chg="del mod">
          <ac:chgData name="James Serra" userId="b827cbca-bf07-4cb8-aa2a-4c1e583518ec" providerId="ADAL" clId="{596E1B47-DD35-4C21-89F6-4909AA728DBF}" dt="2023-06-13T17:45:56.630" v="245" actId="478"/>
          <ac:grpSpMkLst>
            <pc:docMk/>
            <pc:sldMk cId="2757009041" sldId="2147479553"/>
            <ac:grpSpMk id="10" creationId="{DA2BC7F4-1BAA-DDFC-39DC-AF9C40520DEC}"/>
          </ac:grpSpMkLst>
        </pc:grpChg>
        <pc:grpChg chg="mod topLvl">
          <ac:chgData name="James Serra" userId="b827cbca-bf07-4cb8-aa2a-4c1e583518ec" providerId="ADAL" clId="{596E1B47-DD35-4C21-89F6-4909AA728DBF}" dt="2023-06-13T17:46:09.052" v="250" actId="1076"/>
          <ac:grpSpMkLst>
            <pc:docMk/>
            <pc:sldMk cId="2757009041" sldId="2147479553"/>
            <ac:grpSpMk id="11" creationId="{45228D92-BD40-11D9-4C75-C986E108D493}"/>
          </ac:grpSpMkLst>
        </pc:grpChg>
        <pc:picChg chg="del">
          <ac:chgData name="James Serra" userId="b827cbca-bf07-4cb8-aa2a-4c1e583518ec" providerId="ADAL" clId="{596E1B47-DD35-4C21-89F6-4909AA728DBF}" dt="2023-06-13T17:37:25.867" v="192" actId="478"/>
          <ac:picMkLst>
            <pc:docMk/>
            <pc:sldMk cId="2757009041" sldId="2147479553"/>
            <ac:picMk id="22" creationId="{21BA7DEA-7197-C161-C09E-45D924815F0C}"/>
          </ac:picMkLst>
        </pc:picChg>
        <pc:picChg chg="add mod">
          <ac:chgData name="James Serra" userId="b827cbca-bf07-4cb8-aa2a-4c1e583518ec" providerId="ADAL" clId="{596E1B47-DD35-4C21-89F6-4909AA728DBF}" dt="2023-06-13T17:42:14.057" v="202" actId="1076"/>
          <ac:picMkLst>
            <pc:docMk/>
            <pc:sldMk cId="2757009041" sldId="2147479553"/>
            <ac:picMk id="27" creationId="{0F11F719-9646-02F0-C70E-E15E5996256F}"/>
          </ac:picMkLst>
        </pc:picChg>
        <pc:picChg chg="add mod">
          <ac:chgData name="James Serra" userId="b827cbca-bf07-4cb8-aa2a-4c1e583518ec" providerId="ADAL" clId="{596E1B47-DD35-4C21-89F6-4909AA728DBF}" dt="2023-06-13T17:42:21.762" v="204" actId="1076"/>
          <ac:picMkLst>
            <pc:docMk/>
            <pc:sldMk cId="2757009041" sldId="2147479553"/>
            <ac:picMk id="32" creationId="{8E3AF5A9-5A7B-2573-0076-FEE756374491}"/>
          </ac:picMkLst>
        </pc:picChg>
        <pc:picChg chg="add mod">
          <ac:chgData name="James Serra" userId="b827cbca-bf07-4cb8-aa2a-4c1e583518ec" providerId="ADAL" clId="{596E1B47-DD35-4C21-89F6-4909AA728DBF}" dt="2023-06-13T17:42:25.062" v="206" actId="1076"/>
          <ac:picMkLst>
            <pc:docMk/>
            <pc:sldMk cId="2757009041" sldId="2147479553"/>
            <ac:picMk id="34" creationId="{EBEEA5A4-90BB-028E-EE21-E630F729EC49}"/>
          </ac:picMkLst>
        </pc:picChg>
        <pc:cxnChg chg="add mod">
          <ac:chgData name="James Serra" userId="b827cbca-bf07-4cb8-aa2a-4c1e583518ec" providerId="ADAL" clId="{596E1B47-DD35-4C21-89F6-4909AA728DBF}" dt="2023-06-13T17:42:14.057" v="202" actId="1076"/>
          <ac:cxnSpMkLst>
            <pc:docMk/>
            <pc:sldMk cId="2757009041" sldId="2147479553"/>
            <ac:cxnSpMk id="28" creationId="{2009F0D8-76FD-830E-68B3-8BF2D61E5764}"/>
          </ac:cxnSpMkLst>
        </pc:cxnChg>
        <pc:cxnChg chg="add mod">
          <ac:chgData name="James Serra" userId="b827cbca-bf07-4cb8-aa2a-4c1e583518ec" providerId="ADAL" clId="{596E1B47-DD35-4C21-89F6-4909AA728DBF}" dt="2023-06-13T17:42:21.762" v="204" actId="1076"/>
          <ac:cxnSpMkLst>
            <pc:docMk/>
            <pc:sldMk cId="2757009041" sldId="2147479553"/>
            <ac:cxnSpMk id="33" creationId="{605101F5-8ABD-FB9D-472F-7B9485F37585}"/>
          </ac:cxnSpMkLst>
        </pc:cxnChg>
        <pc:cxnChg chg="add mod">
          <ac:chgData name="James Serra" userId="b827cbca-bf07-4cb8-aa2a-4c1e583518ec" providerId="ADAL" clId="{596E1B47-DD35-4C21-89F6-4909AA728DBF}" dt="2023-06-13T17:42:25.062" v="206" actId="1076"/>
          <ac:cxnSpMkLst>
            <pc:docMk/>
            <pc:sldMk cId="2757009041" sldId="2147479553"/>
            <ac:cxnSpMk id="35" creationId="{7DF42BD3-8EE7-560D-D357-153DFA1B68B3}"/>
          </ac:cxnSpMkLst>
        </pc:cxnChg>
        <pc:cxnChg chg="add mod">
          <ac:chgData name="James Serra" userId="b827cbca-bf07-4cb8-aa2a-4c1e583518ec" providerId="ADAL" clId="{596E1B47-DD35-4C21-89F6-4909AA728DBF}" dt="2023-06-13T17:46:33.638" v="257" actId="14100"/>
          <ac:cxnSpMkLst>
            <pc:docMk/>
            <pc:sldMk cId="2757009041" sldId="2147479553"/>
            <ac:cxnSpMk id="36" creationId="{E65C7312-C0C9-7825-3D2C-120F4A93B159}"/>
          </ac:cxnSpMkLst>
        </pc:cxnChg>
        <pc:cxnChg chg="add mod">
          <ac:chgData name="James Serra" userId="b827cbca-bf07-4cb8-aa2a-4c1e583518ec" providerId="ADAL" clId="{596E1B47-DD35-4C21-89F6-4909AA728DBF}" dt="2023-06-13T17:46:31.116" v="256" actId="14100"/>
          <ac:cxnSpMkLst>
            <pc:docMk/>
            <pc:sldMk cId="2757009041" sldId="2147479553"/>
            <ac:cxnSpMk id="38" creationId="{B6D47EB4-BAA0-3569-9DD1-2C9021E45D1D}"/>
          </ac:cxnSpMkLst>
        </pc:cxnChg>
      </pc:sldChg>
      <pc:sldChg chg="ord">
        <pc:chgData name="James Serra" userId="b827cbca-bf07-4cb8-aa2a-4c1e583518ec" providerId="ADAL" clId="{596E1B47-DD35-4C21-89F6-4909AA728DBF}" dt="2023-06-08T20:17:06.942" v="3"/>
        <pc:sldMkLst>
          <pc:docMk/>
          <pc:sldMk cId="3135616239" sldId="2147479561"/>
        </pc:sldMkLst>
      </pc:sldChg>
      <pc:sldChg chg="del">
        <pc:chgData name="James Serra" userId="b827cbca-bf07-4cb8-aa2a-4c1e583518ec" providerId="ADAL" clId="{596E1B47-DD35-4C21-89F6-4909AA728DBF}" dt="2023-06-12T20:56:58.271" v="15" actId="47"/>
        <pc:sldMkLst>
          <pc:docMk/>
          <pc:sldMk cId="580830930" sldId="2147479565"/>
        </pc:sldMkLst>
      </pc:sldChg>
      <pc:sldChg chg="del">
        <pc:chgData name="James Serra" userId="b827cbca-bf07-4cb8-aa2a-4c1e583518ec" providerId="ADAL" clId="{596E1B47-DD35-4C21-89F6-4909AA728DBF}" dt="2023-06-12T20:57:09.183" v="17" actId="47"/>
        <pc:sldMkLst>
          <pc:docMk/>
          <pc:sldMk cId="1839643023" sldId="2147479566"/>
        </pc:sldMkLst>
      </pc:sldChg>
      <pc:sldChg chg="del">
        <pc:chgData name="James Serra" userId="b827cbca-bf07-4cb8-aa2a-4c1e583518ec" providerId="ADAL" clId="{596E1B47-DD35-4C21-89F6-4909AA728DBF}" dt="2023-06-12T20:56:40.046" v="13" actId="47"/>
        <pc:sldMkLst>
          <pc:docMk/>
          <pc:sldMk cId="1868127527" sldId="2147479568"/>
        </pc:sldMkLst>
      </pc:sldChg>
      <pc:sldChg chg="add">
        <pc:chgData name="James Serra" userId="b827cbca-bf07-4cb8-aa2a-4c1e583518ec" providerId="ADAL" clId="{596E1B47-DD35-4C21-89F6-4909AA728DBF}" dt="2023-06-08T20:17:11.499" v="4" actId="2890"/>
        <pc:sldMkLst>
          <pc:docMk/>
          <pc:sldMk cId="1361719095" sldId="2147480344"/>
        </pc:sldMkLst>
      </pc:sldChg>
      <pc:sldChg chg="add">
        <pc:chgData name="James Serra" userId="b827cbca-bf07-4cb8-aa2a-4c1e583518ec" providerId="ADAL" clId="{596E1B47-DD35-4C21-89F6-4909AA728DBF}" dt="2023-06-12T20:56:38.351" v="12"/>
        <pc:sldMkLst>
          <pc:docMk/>
          <pc:sldMk cId="1424956975" sldId="2147480345"/>
        </pc:sldMkLst>
      </pc:sldChg>
      <pc:sldChg chg="add">
        <pc:chgData name="James Serra" userId="b827cbca-bf07-4cb8-aa2a-4c1e583518ec" providerId="ADAL" clId="{596E1B47-DD35-4C21-89F6-4909AA728DBF}" dt="2023-06-12T20:56:53.558" v="14"/>
        <pc:sldMkLst>
          <pc:docMk/>
          <pc:sldMk cId="2036901244" sldId="2147480346"/>
        </pc:sldMkLst>
      </pc:sldChg>
      <pc:sldChg chg="add">
        <pc:chgData name="James Serra" userId="b827cbca-bf07-4cb8-aa2a-4c1e583518ec" providerId="ADAL" clId="{596E1B47-DD35-4C21-89F6-4909AA728DBF}" dt="2023-06-12T20:57:06.912" v="16"/>
        <pc:sldMkLst>
          <pc:docMk/>
          <pc:sldMk cId="4065170660" sldId="2147480347"/>
        </pc:sldMkLst>
      </pc:sldChg>
      <pc:sldChg chg="addSp modSp add mod">
        <pc:chgData name="James Serra" userId="b827cbca-bf07-4cb8-aa2a-4c1e583518ec" providerId="ADAL" clId="{596E1B47-DD35-4C21-89F6-4909AA728DBF}" dt="2023-06-13T14:31:07.222" v="60" actId="1076"/>
        <pc:sldMkLst>
          <pc:docMk/>
          <pc:sldMk cId="422248215" sldId="2147480681"/>
        </pc:sldMkLst>
        <pc:spChg chg="mod">
          <ac:chgData name="James Serra" userId="b827cbca-bf07-4cb8-aa2a-4c1e583518ec" providerId="ADAL" clId="{596E1B47-DD35-4C21-89F6-4909AA728DBF}" dt="2023-06-13T14:30:52.263" v="58" actId="1076"/>
          <ac:spMkLst>
            <pc:docMk/>
            <pc:sldMk cId="422248215" sldId="2147480681"/>
            <ac:spMk id="2" creationId="{6A98098C-BDF9-60C0-B939-ACF01FD9E241}"/>
          </ac:spMkLst>
        </pc:spChg>
        <pc:spChg chg="add mod">
          <ac:chgData name="James Serra" userId="b827cbca-bf07-4cb8-aa2a-4c1e583518ec" providerId="ADAL" clId="{596E1B47-DD35-4C21-89F6-4909AA728DBF}" dt="2023-06-13T14:30:04.517" v="46" actId="1582"/>
          <ac:spMkLst>
            <pc:docMk/>
            <pc:sldMk cId="422248215" sldId="2147480681"/>
            <ac:spMk id="3" creationId="{8B389ED8-8FB2-FD7C-2197-864C99049278}"/>
          </ac:spMkLst>
        </pc:spChg>
        <pc:spChg chg="add mod">
          <ac:chgData name="James Serra" userId="b827cbca-bf07-4cb8-aa2a-4c1e583518ec" providerId="ADAL" clId="{596E1B47-DD35-4C21-89F6-4909AA728DBF}" dt="2023-06-13T14:30:58.661" v="59" actId="1076"/>
          <ac:spMkLst>
            <pc:docMk/>
            <pc:sldMk cId="422248215" sldId="2147480681"/>
            <ac:spMk id="5" creationId="{E09C0067-BC0C-0129-64AB-813E58D5FB1C}"/>
          </ac:spMkLst>
        </pc:spChg>
        <pc:spChg chg="add mod">
          <ac:chgData name="James Serra" userId="b827cbca-bf07-4cb8-aa2a-4c1e583518ec" providerId="ADAL" clId="{596E1B47-DD35-4C21-89F6-4909AA728DBF}" dt="2023-06-13T14:30:45.555" v="56" actId="1076"/>
          <ac:spMkLst>
            <pc:docMk/>
            <pc:sldMk cId="422248215" sldId="2147480681"/>
            <ac:spMk id="7" creationId="{FA2B791C-9A7D-B2DB-A7EC-1EBAF550EE79}"/>
          </ac:spMkLst>
        </pc:spChg>
        <pc:spChg chg="add mod">
          <ac:chgData name="James Serra" userId="b827cbca-bf07-4cb8-aa2a-4c1e583518ec" providerId="ADAL" clId="{596E1B47-DD35-4C21-89F6-4909AA728DBF}" dt="2023-06-13T14:31:07.222" v="60" actId="1076"/>
          <ac:spMkLst>
            <pc:docMk/>
            <pc:sldMk cId="422248215" sldId="2147480681"/>
            <ac:spMk id="9" creationId="{532E41E8-CFF5-2198-3712-8709B8746258}"/>
          </ac:spMkLst>
        </pc:spChg>
        <pc:picChg chg="mod">
          <ac:chgData name="James Serra" userId="b827cbca-bf07-4cb8-aa2a-4c1e583518ec" providerId="ADAL" clId="{596E1B47-DD35-4C21-89F6-4909AA728DBF}" dt="2023-06-13T14:30:45.555" v="56" actId="1076"/>
          <ac:picMkLst>
            <pc:docMk/>
            <pc:sldMk cId="422248215" sldId="2147480681"/>
            <ac:picMk id="4" creationId="{DBF7E978-9A39-2ED9-25B1-5049F8B7F108}"/>
          </ac:picMkLst>
        </pc:picChg>
        <pc:picChg chg="mod">
          <ac:chgData name="James Serra" userId="b827cbca-bf07-4cb8-aa2a-4c1e583518ec" providerId="ADAL" clId="{596E1B47-DD35-4C21-89F6-4909AA728DBF}" dt="2023-06-13T14:31:07.222" v="60" actId="1076"/>
          <ac:picMkLst>
            <pc:docMk/>
            <pc:sldMk cId="422248215" sldId="2147480681"/>
            <ac:picMk id="6" creationId="{9D54CE03-3FAA-52C1-A32E-AE2D81609B1C}"/>
          </ac:picMkLst>
        </pc:picChg>
        <pc:picChg chg="mod">
          <ac:chgData name="James Serra" userId="b827cbca-bf07-4cb8-aa2a-4c1e583518ec" providerId="ADAL" clId="{596E1B47-DD35-4C21-89F6-4909AA728DBF}" dt="2023-06-13T14:30:58.661" v="59" actId="1076"/>
          <ac:picMkLst>
            <pc:docMk/>
            <pc:sldMk cId="422248215" sldId="2147480681"/>
            <ac:picMk id="10" creationId="{9247885B-F8CC-B1FD-D24E-A3C673713087}"/>
          </ac:picMkLst>
        </pc:picChg>
      </pc:sldChg>
      <pc:sldChg chg="addSp modSp add mod">
        <pc:chgData name="James Serra" userId="b827cbca-bf07-4cb8-aa2a-4c1e583518ec" providerId="ADAL" clId="{596E1B47-DD35-4C21-89F6-4909AA728DBF}" dt="2023-06-13T16:29:53.723" v="93" actId="20577"/>
        <pc:sldMkLst>
          <pc:docMk/>
          <pc:sldMk cId="4058410982" sldId="2147480682"/>
        </pc:sldMkLst>
        <pc:spChg chg="add mod">
          <ac:chgData name="James Serra" userId="b827cbca-bf07-4cb8-aa2a-4c1e583518ec" providerId="ADAL" clId="{596E1B47-DD35-4C21-89F6-4909AA728DBF}" dt="2023-06-13T16:29:53.723" v="93" actId="20577"/>
          <ac:spMkLst>
            <pc:docMk/>
            <pc:sldMk cId="4058410982" sldId="2147480682"/>
            <ac:spMk id="3" creationId="{532FA72D-A695-E4EE-514F-D74D38C9E308}"/>
          </ac:spMkLst>
        </pc:spChg>
      </pc:sldChg>
      <pc:sldChg chg="add">
        <pc:chgData name="James Serra" userId="b827cbca-bf07-4cb8-aa2a-4c1e583518ec" providerId="ADAL" clId="{596E1B47-DD35-4C21-89F6-4909AA728DBF}" dt="2023-06-13T14:09:12.267" v="28"/>
        <pc:sldMkLst>
          <pc:docMk/>
          <pc:sldMk cId="2242179705" sldId="2147480683"/>
        </pc:sldMkLst>
      </pc:sldChg>
      <pc:sldChg chg="add">
        <pc:chgData name="James Serra" userId="b827cbca-bf07-4cb8-aa2a-4c1e583518ec" providerId="ADAL" clId="{596E1B47-DD35-4C21-89F6-4909AA728DBF}" dt="2023-06-13T14:09:12.267" v="28"/>
        <pc:sldMkLst>
          <pc:docMk/>
          <pc:sldMk cId="788326955" sldId="2147480684"/>
        </pc:sldMkLst>
      </pc:sldChg>
      <pc:sldChg chg="add ord">
        <pc:chgData name="James Serra" userId="b827cbca-bf07-4cb8-aa2a-4c1e583518ec" providerId="ADAL" clId="{596E1B47-DD35-4C21-89F6-4909AA728DBF}" dt="2023-06-13T14:12:44.916" v="36"/>
        <pc:sldMkLst>
          <pc:docMk/>
          <pc:sldMk cId="1158293892" sldId="2147480685"/>
        </pc:sldMkLst>
      </pc:sldChg>
      <pc:sldChg chg="add ord">
        <pc:chgData name="James Serra" userId="b827cbca-bf07-4cb8-aa2a-4c1e583518ec" providerId="ADAL" clId="{596E1B47-DD35-4C21-89F6-4909AA728DBF}" dt="2023-06-13T14:16:46.647" v="41"/>
        <pc:sldMkLst>
          <pc:docMk/>
          <pc:sldMk cId="3739191001" sldId="2147480686"/>
        </pc:sldMkLst>
      </pc:sldChg>
      <pc:sldChg chg="delSp add mod">
        <pc:chgData name="James Serra" userId="b827cbca-bf07-4cb8-aa2a-4c1e583518ec" providerId="ADAL" clId="{596E1B47-DD35-4C21-89F6-4909AA728DBF}" dt="2023-06-13T17:51:16.419" v="259" actId="478"/>
        <pc:sldMkLst>
          <pc:docMk/>
          <pc:sldMk cId="583848903" sldId="2147480687"/>
        </pc:sldMkLst>
        <pc:spChg chg="del">
          <ac:chgData name="James Serra" userId="b827cbca-bf07-4cb8-aa2a-4c1e583518ec" providerId="ADAL" clId="{596E1B47-DD35-4C21-89F6-4909AA728DBF}" dt="2023-06-13T17:51:16.419" v="259" actId="478"/>
          <ac:spMkLst>
            <pc:docMk/>
            <pc:sldMk cId="583848903" sldId="2147480687"/>
            <ac:spMk id="40" creationId="{2883E739-9424-1BDC-BC78-3DDCA32652E2}"/>
          </ac:spMkLst>
        </pc:spChg>
      </pc:sldChg>
      <pc:sldMasterChg chg="delSldLayout">
        <pc:chgData name="James Serra" userId="b827cbca-bf07-4cb8-aa2a-4c1e583518ec" providerId="ADAL" clId="{596E1B47-DD35-4C21-89F6-4909AA728DBF}" dt="2023-06-12T21:00:19.237" v="23" actId="2696"/>
        <pc:sldMasterMkLst>
          <pc:docMk/>
          <pc:sldMasterMk cId="2030960140" sldId="2147483662"/>
        </pc:sldMasterMkLst>
        <pc:sldLayoutChg chg="del">
          <pc:chgData name="James Serra" userId="b827cbca-bf07-4cb8-aa2a-4c1e583518ec" providerId="ADAL" clId="{596E1B47-DD35-4C21-89F6-4909AA728DBF}" dt="2023-06-12T21:00:19.237" v="23" actId="2696"/>
          <pc:sldLayoutMkLst>
            <pc:docMk/>
            <pc:sldMasterMk cId="2030960140" sldId="2147483662"/>
            <pc:sldLayoutMk cId="3434654442" sldId="2147483664"/>
          </pc:sldLayoutMkLst>
        </pc:sldLayoutChg>
      </pc:sldMasterChg>
      <pc:sldMasterChg chg="delSldLayout">
        <pc:chgData name="James Serra" userId="b827cbca-bf07-4cb8-aa2a-4c1e583518ec" providerId="ADAL" clId="{596E1B47-DD35-4C21-89F6-4909AA728DBF}" dt="2023-06-12T21:00:26.354" v="24" actId="2696"/>
        <pc:sldMasterMkLst>
          <pc:docMk/>
          <pc:sldMasterMk cId="913891336" sldId="2147483665"/>
        </pc:sldMasterMkLst>
        <pc:sldLayoutChg chg="del">
          <pc:chgData name="James Serra" userId="b827cbca-bf07-4cb8-aa2a-4c1e583518ec" providerId="ADAL" clId="{596E1B47-DD35-4C21-89F6-4909AA728DBF}" dt="2023-06-12T21:00:26.354" v="24" actId="2696"/>
          <pc:sldLayoutMkLst>
            <pc:docMk/>
            <pc:sldMasterMk cId="913891336" sldId="2147483665"/>
            <pc:sldLayoutMk cId="2998713661" sldId="2147483667"/>
          </pc:sldLayoutMkLst>
        </pc:sldLayoutChg>
      </pc:sldMasterChg>
      <pc:sldMasterChg chg="delSldLayout">
        <pc:chgData name="James Serra" userId="b827cbca-bf07-4cb8-aa2a-4c1e583518ec" providerId="ADAL" clId="{596E1B47-DD35-4C21-89F6-4909AA728DBF}" dt="2023-06-12T21:00:40.400" v="26" actId="2696"/>
        <pc:sldMasterMkLst>
          <pc:docMk/>
          <pc:sldMasterMk cId="311074697" sldId="2147483669"/>
        </pc:sldMasterMkLst>
        <pc:sldLayoutChg chg="del">
          <pc:chgData name="James Serra" userId="b827cbca-bf07-4cb8-aa2a-4c1e583518ec" providerId="ADAL" clId="{596E1B47-DD35-4C21-89F6-4909AA728DBF}" dt="2023-06-12T21:00:35.730" v="25" actId="2696"/>
          <pc:sldLayoutMkLst>
            <pc:docMk/>
            <pc:sldMasterMk cId="311074697" sldId="2147483669"/>
            <pc:sldLayoutMk cId="223093935" sldId="2147483670"/>
          </pc:sldLayoutMkLst>
        </pc:sldLayoutChg>
        <pc:sldLayoutChg chg="del">
          <pc:chgData name="James Serra" userId="b827cbca-bf07-4cb8-aa2a-4c1e583518ec" providerId="ADAL" clId="{596E1B47-DD35-4C21-89F6-4909AA728DBF}" dt="2023-06-12T21:00:40.400" v="26" actId="2696"/>
          <pc:sldLayoutMkLst>
            <pc:docMk/>
            <pc:sldMasterMk cId="311074697" sldId="2147483669"/>
            <pc:sldLayoutMk cId="1043505042" sldId="2147483673"/>
          </pc:sldLayoutMkLst>
        </pc:sldLayoutChg>
      </pc:sldMasterChg>
      <pc:sldMasterChg chg="delSldLayout">
        <pc:chgData name="James Serra" userId="b827cbca-bf07-4cb8-aa2a-4c1e583518ec" providerId="ADAL" clId="{596E1B47-DD35-4C21-89F6-4909AA728DBF}" dt="2023-06-12T20:59:57.873" v="22" actId="2696"/>
        <pc:sldMasterMkLst>
          <pc:docMk/>
          <pc:sldMasterMk cId="64326954" sldId="2147483678"/>
        </pc:sldMasterMkLst>
        <pc:sldLayoutChg chg="del">
          <pc:chgData name="James Serra" userId="b827cbca-bf07-4cb8-aa2a-4c1e583518ec" providerId="ADAL" clId="{596E1B47-DD35-4C21-89F6-4909AA728DBF}" dt="2023-06-12T20:59:57.873" v="22" actId="2696"/>
          <pc:sldLayoutMkLst>
            <pc:docMk/>
            <pc:sldMasterMk cId="64326954" sldId="2147483678"/>
            <pc:sldLayoutMk cId="908353484" sldId="2147483679"/>
          </pc:sldLayoutMkLst>
        </pc:sldLayoutChg>
      </pc:sldMasterChg>
      <pc:sldMasterChg chg="delSldLayout">
        <pc:chgData name="James Serra" userId="b827cbca-bf07-4cb8-aa2a-4c1e583518ec" providerId="ADAL" clId="{596E1B47-DD35-4C21-89F6-4909AA728DBF}" dt="2023-06-12T20:59:39.902" v="21" actId="2696"/>
        <pc:sldMasterMkLst>
          <pc:docMk/>
          <pc:sldMasterMk cId="2498510594" sldId="2147483690"/>
        </pc:sldMasterMkLst>
        <pc:sldLayoutChg chg="del">
          <pc:chgData name="James Serra" userId="b827cbca-bf07-4cb8-aa2a-4c1e583518ec" providerId="ADAL" clId="{596E1B47-DD35-4C21-89F6-4909AA728DBF}" dt="2023-06-12T20:59:39.902" v="21" actId="2696"/>
          <pc:sldLayoutMkLst>
            <pc:docMk/>
            <pc:sldMasterMk cId="2498510594" sldId="2147483690"/>
            <pc:sldLayoutMk cId="1176347650" sldId="2147483691"/>
          </pc:sldLayoutMkLst>
        </pc:sldLayoutChg>
      </pc:sldMasterChg>
    </pc:docChg>
  </pc:docChgLst>
  <pc:docChgLst>
    <pc:chgData name="James Serra" userId="b827cbca-bf07-4cb8-aa2a-4c1e583518ec" providerId="ADAL" clId="{4784655C-C40C-47EA-93DC-B31C4C7D7AF4}"/>
    <pc:docChg chg="custSel addSld delSld modSld sldOrd delMainMaster">
      <pc:chgData name="James Serra" userId="b827cbca-bf07-4cb8-aa2a-4c1e583518ec" providerId="ADAL" clId="{4784655C-C40C-47EA-93DC-B31C4C7D7AF4}" dt="2023-06-07T15:17:45.357" v="136"/>
      <pc:docMkLst>
        <pc:docMk/>
      </pc:docMkLst>
      <pc:sldChg chg="add">
        <pc:chgData name="James Serra" userId="b827cbca-bf07-4cb8-aa2a-4c1e583518ec" providerId="ADAL" clId="{4784655C-C40C-47EA-93DC-B31C4C7D7AF4}" dt="2023-06-07T14:09:57.846" v="39"/>
        <pc:sldMkLst>
          <pc:docMk/>
          <pc:sldMk cId="2974589510" sldId="264"/>
        </pc:sldMkLst>
      </pc:sldChg>
      <pc:sldChg chg="modSp mod">
        <pc:chgData name="James Serra" userId="b827cbca-bf07-4cb8-aa2a-4c1e583518ec" providerId="ADAL" clId="{4784655C-C40C-47EA-93DC-B31C4C7D7AF4}" dt="2023-06-07T15:16:21.027" v="135" actId="3626"/>
        <pc:sldMkLst>
          <pc:docMk/>
          <pc:sldMk cId="1102098733" sldId="2142532211"/>
        </pc:sldMkLst>
        <pc:spChg chg="mod">
          <ac:chgData name="James Serra" userId="b827cbca-bf07-4cb8-aa2a-4c1e583518ec" providerId="ADAL" clId="{4784655C-C40C-47EA-93DC-B31C4C7D7AF4}" dt="2023-06-07T15:16:21.027" v="135" actId="3626"/>
          <ac:spMkLst>
            <pc:docMk/>
            <pc:sldMk cId="1102098733" sldId="2142532211"/>
            <ac:spMk id="3" creationId="{00000000-0000-0000-0000-000000000000}"/>
          </ac:spMkLst>
        </pc:spChg>
      </pc:sldChg>
      <pc:sldChg chg="modSp add mod">
        <pc:chgData name="James Serra" userId="b827cbca-bf07-4cb8-aa2a-4c1e583518ec" providerId="ADAL" clId="{4784655C-C40C-47EA-93DC-B31C4C7D7AF4}" dt="2023-06-07T14:34:02.263" v="101" actId="20577"/>
        <pc:sldMkLst>
          <pc:docMk/>
          <pc:sldMk cId="1112574217" sldId="2142532229"/>
        </pc:sldMkLst>
        <pc:spChg chg="mod">
          <ac:chgData name="James Serra" userId="b827cbca-bf07-4cb8-aa2a-4c1e583518ec" providerId="ADAL" clId="{4784655C-C40C-47EA-93DC-B31C4C7D7AF4}" dt="2023-06-07T14:34:02.263" v="101" actId="20577"/>
          <ac:spMkLst>
            <pc:docMk/>
            <pc:sldMk cId="1112574217" sldId="2142532229"/>
            <ac:spMk id="5" creationId="{00000000-0000-0000-0000-000000000000}"/>
          </ac:spMkLst>
        </pc:spChg>
      </pc:sldChg>
      <pc:sldChg chg="modSp add modAnim">
        <pc:chgData name="James Serra" userId="b827cbca-bf07-4cb8-aa2a-4c1e583518ec" providerId="ADAL" clId="{4784655C-C40C-47EA-93DC-B31C4C7D7AF4}" dt="2023-06-07T14:10:18.396" v="53" actId="113"/>
        <pc:sldMkLst>
          <pc:docMk/>
          <pc:sldMk cId="2859999775" sldId="2147470661"/>
        </pc:sldMkLst>
        <pc:spChg chg="mod">
          <ac:chgData name="James Serra" userId="b827cbca-bf07-4cb8-aa2a-4c1e583518ec" providerId="ADAL" clId="{4784655C-C40C-47EA-93DC-B31C4C7D7AF4}" dt="2023-06-07T14:10:18.396" v="53" actId="113"/>
          <ac:spMkLst>
            <pc:docMk/>
            <pc:sldMk cId="2859999775" sldId="2147470661"/>
            <ac:spMk id="3" creationId="{408CB693-C8C6-E9B0-025C-3EAE3AF4C43E}"/>
          </ac:spMkLst>
        </pc:spChg>
      </pc:sldChg>
      <pc:sldChg chg="add del">
        <pc:chgData name="James Serra" userId="b827cbca-bf07-4cb8-aa2a-4c1e583518ec" providerId="ADAL" clId="{4784655C-C40C-47EA-93DC-B31C4C7D7AF4}" dt="2023-06-07T14:56:05.371" v="112" actId="47"/>
        <pc:sldMkLst>
          <pc:docMk/>
          <pc:sldMk cId="1253711228" sldId="2147470664"/>
        </pc:sldMkLst>
      </pc:sldChg>
      <pc:sldChg chg="modSp add mod modNotesTx">
        <pc:chgData name="James Serra" userId="b827cbca-bf07-4cb8-aa2a-4c1e583518ec" providerId="ADAL" clId="{4784655C-C40C-47EA-93DC-B31C4C7D7AF4}" dt="2023-06-07T14:55:48.784" v="111" actId="6549"/>
        <pc:sldMkLst>
          <pc:docMk/>
          <pc:sldMk cId="3763491462" sldId="2147470672"/>
        </pc:sldMkLst>
        <pc:spChg chg="mod">
          <ac:chgData name="James Serra" userId="b827cbca-bf07-4cb8-aa2a-4c1e583518ec" providerId="ADAL" clId="{4784655C-C40C-47EA-93DC-B31C4C7D7AF4}" dt="2023-06-07T14:55:26.242" v="108"/>
          <ac:spMkLst>
            <pc:docMk/>
            <pc:sldMk cId="3763491462" sldId="2147470672"/>
            <ac:spMk id="3" creationId="{BBA63421-99DE-7EB0-1C30-BCECE511FD5D}"/>
          </ac:spMkLst>
        </pc:spChg>
      </pc:sldChg>
      <pc:sldChg chg="del">
        <pc:chgData name="James Serra" userId="b827cbca-bf07-4cb8-aa2a-4c1e583518ec" providerId="ADAL" clId="{4784655C-C40C-47EA-93DC-B31C4C7D7AF4}" dt="2023-06-07T13:55:41.484" v="1" actId="47"/>
        <pc:sldMkLst>
          <pc:docMk/>
          <pc:sldMk cId="263300092" sldId="2147470674"/>
        </pc:sldMkLst>
      </pc:sldChg>
      <pc:sldChg chg="add">
        <pc:chgData name="James Serra" userId="b827cbca-bf07-4cb8-aa2a-4c1e583518ec" providerId="ADAL" clId="{4784655C-C40C-47EA-93DC-B31C4C7D7AF4}" dt="2023-06-07T14:17:27.040" v="59"/>
        <pc:sldMkLst>
          <pc:docMk/>
          <pc:sldMk cId="3319056873" sldId="2147470686"/>
        </pc:sldMkLst>
      </pc:sldChg>
      <pc:sldChg chg="add">
        <pc:chgData name="James Serra" userId="b827cbca-bf07-4cb8-aa2a-4c1e583518ec" providerId="ADAL" clId="{4784655C-C40C-47EA-93DC-B31C4C7D7AF4}" dt="2023-06-07T14:18:38.785" v="60"/>
        <pc:sldMkLst>
          <pc:docMk/>
          <pc:sldMk cId="2905564220" sldId="2147470689"/>
        </pc:sldMkLst>
      </pc:sldChg>
      <pc:sldChg chg="add">
        <pc:chgData name="James Serra" userId="b827cbca-bf07-4cb8-aa2a-4c1e583518ec" providerId="ADAL" clId="{4784655C-C40C-47EA-93DC-B31C4C7D7AF4}" dt="2023-06-07T14:21:38.402" v="64"/>
        <pc:sldMkLst>
          <pc:docMk/>
          <pc:sldMk cId="1295682582" sldId="2147470692"/>
        </pc:sldMkLst>
      </pc:sldChg>
      <pc:sldChg chg="add">
        <pc:chgData name="James Serra" userId="b827cbca-bf07-4cb8-aa2a-4c1e583518ec" providerId="ADAL" clId="{4784655C-C40C-47EA-93DC-B31C4C7D7AF4}" dt="2023-06-07T14:23:40.272" v="68"/>
        <pc:sldMkLst>
          <pc:docMk/>
          <pc:sldMk cId="3905754873" sldId="2147470697"/>
        </pc:sldMkLst>
      </pc:sldChg>
      <pc:sldChg chg="add">
        <pc:chgData name="James Serra" userId="b827cbca-bf07-4cb8-aa2a-4c1e583518ec" providerId="ADAL" clId="{4784655C-C40C-47EA-93DC-B31C4C7D7AF4}" dt="2023-06-07T14:23:40.272" v="68"/>
        <pc:sldMkLst>
          <pc:docMk/>
          <pc:sldMk cId="690422402" sldId="2147470698"/>
        </pc:sldMkLst>
      </pc:sldChg>
      <pc:sldChg chg="modSp mod">
        <pc:chgData name="James Serra" userId="b827cbca-bf07-4cb8-aa2a-4c1e583518ec" providerId="ADAL" clId="{4784655C-C40C-47EA-93DC-B31C4C7D7AF4}" dt="2023-06-07T13:56:09.079" v="27" actId="20577"/>
        <pc:sldMkLst>
          <pc:docMk/>
          <pc:sldMk cId="3886619284" sldId="2147477909"/>
        </pc:sldMkLst>
        <pc:spChg chg="mod">
          <ac:chgData name="James Serra" userId="b827cbca-bf07-4cb8-aa2a-4c1e583518ec" providerId="ADAL" clId="{4784655C-C40C-47EA-93DC-B31C4C7D7AF4}" dt="2023-06-07T13:56:09.079" v="27" actId="20577"/>
          <ac:spMkLst>
            <pc:docMk/>
            <pc:sldMk cId="3886619284" sldId="2147477909"/>
            <ac:spMk id="2" creationId="{0A4DD365-121F-5081-1BB0-D86D0E5548A9}"/>
          </ac:spMkLst>
        </pc:spChg>
      </pc:sldChg>
      <pc:sldChg chg="add">
        <pc:chgData name="James Serra" userId="b827cbca-bf07-4cb8-aa2a-4c1e583518ec" providerId="ADAL" clId="{4784655C-C40C-47EA-93DC-B31C4C7D7AF4}" dt="2023-06-07T14:15:42.833" v="58"/>
        <pc:sldMkLst>
          <pc:docMk/>
          <pc:sldMk cId="4206919304" sldId="2147477957"/>
        </pc:sldMkLst>
      </pc:sldChg>
      <pc:sldChg chg="add">
        <pc:chgData name="James Serra" userId="b827cbca-bf07-4cb8-aa2a-4c1e583518ec" providerId="ADAL" clId="{4784655C-C40C-47EA-93DC-B31C4C7D7AF4}" dt="2023-06-07T14:18:52.454" v="61"/>
        <pc:sldMkLst>
          <pc:docMk/>
          <pc:sldMk cId="266842621" sldId="2147477958"/>
        </pc:sldMkLst>
      </pc:sldChg>
      <pc:sldChg chg="add">
        <pc:chgData name="James Serra" userId="b827cbca-bf07-4cb8-aa2a-4c1e583518ec" providerId="ADAL" clId="{4784655C-C40C-47EA-93DC-B31C4C7D7AF4}" dt="2023-06-07T13:55:34.413" v="0"/>
        <pc:sldMkLst>
          <pc:docMk/>
          <pc:sldMk cId="2098727878" sldId="2147477991"/>
        </pc:sldMkLst>
      </pc:sldChg>
      <pc:sldChg chg="add">
        <pc:chgData name="James Serra" userId="b827cbca-bf07-4cb8-aa2a-4c1e583518ec" providerId="ADAL" clId="{4784655C-C40C-47EA-93DC-B31C4C7D7AF4}" dt="2023-06-07T14:24:15.591" v="69"/>
        <pc:sldMkLst>
          <pc:docMk/>
          <pc:sldMk cId="2546843905" sldId="2147478061"/>
        </pc:sldMkLst>
      </pc:sldChg>
      <pc:sldChg chg="add">
        <pc:chgData name="James Serra" userId="b827cbca-bf07-4cb8-aa2a-4c1e583518ec" providerId="ADAL" clId="{4784655C-C40C-47EA-93DC-B31C4C7D7AF4}" dt="2023-06-07T14:26:42.347" v="74"/>
        <pc:sldMkLst>
          <pc:docMk/>
          <pc:sldMk cId="4249525189" sldId="2147478075"/>
        </pc:sldMkLst>
      </pc:sldChg>
      <pc:sldChg chg="add">
        <pc:chgData name="James Serra" userId="b827cbca-bf07-4cb8-aa2a-4c1e583518ec" providerId="ADAL" clId="{4784655C-C40C-47EA-93DC-B31C4C7D7AF4}" dt="2023-06-07T14:17:27.040" v="59"/>
        <pc:sldMkLst>
          <pc:docMk/>
          <pc:sldMk cId="165166573" sldId="2147478084"/>
        </pc:sldMkLst>
      </pc:sldChg>
      <pc:sldChg chg="add">
        <pc:chgData name="James Serra" userId="b827cbca-bf07-4cb8-aa2a-4c1e583518ec" providerId="ADAL" clId="{4784655C-C40C-47EA-93DC-B31C4C7D7AF4}" dt="2023-06-07T14:25:14.234" v="70"/>
        <pc:sldMkLst>
          <pc:docMk/>
          <pc:sldMk cId="4080513848" sldId="2147478092"/>
        </pc:sldMkLst>
      </pc:sldChg>
      <pc:sldChg chg="add">
        <pc:chgData name="James Serra" userId="b827cbca-bf07-4cb8-aa2a-4c1e583518ec" providerId="ADAL" clId="{4784655C-C40C-47EA-93DC-B31C4C7D7AF4}" dt="2023-06-07T14:25:57.756" v="72"/>
        <pc:sldMkLst>
          <pc:docMk/>
          <pc:sldMk cId="2093582643" sldId="2147478096"/>
        </pc:sldMkLst>
      </pc:sldChg>
      <pc:sldChg chg="add">
        <pc:chgData name="James Serra" userId="b827cbca-bf07-4cb8-aa2a-4c1e583518ec" providerId="ADAL" clId="{4784655C-C40C-47EA-93DC-B31C4C7D7AF4}" dt="2023-06-07T14:26:14.773" v="73"/>
        <pc:sldMkLst>
          <pc:docMk/>
          <pc:sldMk cId="893266525" sldId="2147478097"/>
        </pc:sldMkLst>
      </pc:sldChg>
      <pc:sldChg chg="add">
        <pc:chgData name="James Serra" userId="b827cbca-bf07-4cb8-aa2a-4c1e583518ec" providerId="ADAL" clId="{4784655C-C40C-47EA-93DC-B31C4C7D7AF4}" dt="2023-06-07T14:05:40.783" v="30"/>
        <pc:sldMkLst>
          <pc:docMk/>
          <pc:sldMk cId="3937831567" sldId="2147478119"/>
        </pc:sldMkLst>
      </pc:sldChg>
      <pc:sldChg chg="add">
        <pc:chgData name="James Serra" userId="b827cbca-bf07-4cb8-aa2a-4c1e583518ec" providerId="ADAL" clId="{4784655C-C40C-47EA-93DC-B31C4C7D7AF4}" dt="2023-06-07T14:05:40.783" v="30"/>
        <pc:sldMkLst>
          <pc:docMk/>
          <pc:sldMk cId="2605633030" sldId="2147478125"/>
        </pc:sldMkLst>
      </pc:sldChg>
      <pc:sldChg chg="add">
        <pc:chgData name="James Serra" userId="b827cbca-bf07-4cb8-aa2a-4c1e583518ec" providerId="ADAL" clId="{4784655C-C40C-47EA-93DC-B31C4C7D7AF4}" dt="2023-06-07T15:17:45.357" v="136"/>
        <pc:sldMkLst>
          <pc:docMk/>
          <pc:sldMk cId="827285539" sldId="2147478133"/>
        </pc:sldMkLst>
      </pc:sldChg>
      <pc:sldChg chg="add">
        <pc:chgData name="James Serra" userId="b827cbca-bf07-4cb8-aa2a-4c1e583518ec" providerId="ADAL" clId="{4784655C-C40C-47EA-93DC-B31C4C7D7AF4}" dt="2023-06-07T15:17:45.357" v="136"/>
        <pc:sldMkLst>
          <pc:docMk/>
          <pc:sldMk cId="3058466881" sldId="2147478134"/>
        </pc:sldMkLst>
      </pc:sldChg>
      <pc:sldChg chg="add">
        <pc:chgData name="James Serra" userId="b827cbca-bf07-4cb8-aa2a-4c1e583518ec" providerId="ADAL" clId="{4784655C-C40C-47EA-93DC-B31C4C7D7AF4}" dt="2023-06-07T15:17:45.357" v="136"/>
        <pc:sldMkLst>
          <pc:docMk/>
          <pc:sldMk cId="604764187" sldId="2147478135"/>
        </pc:sldMkLst>
      </pc:sldChg>
      <pc:sldChg chg="add">
        <pc:chgData name="James Serra" userId="b827cbca-bf07-4cb8-aa2a-4c1e583518ec" providerId="ADAL" clId="{4784655C-C40C-47EA-93DC-B31C4C7D7AF4}" dt="2023-06-07T14:19:36.995" v="62"/>
        <pc:sldMkLst>
          <pc:docMk/>
          <pc:sldMk cId="2774471027" sldId="2147478287"/>
        </pc:sldMkLst>
      </pc:sldChg>
      <pc:sldChg chg="add">
        <pc:chgData name="James Serra" userId="b827cbca-bf07-4cb8-aa2a-4c1e583518ec" providerId="ADAL" clId="{4784655C-C40C-47EA-93DC-B31C4C7D7AF4}" dt="2023-06-07T14:19:36.995" v="62"/>
        <pc:sldMkLst>
          <pc:docMk/>
          <pc:sldMk cId="724950447" sldId="2147478288"/>
        </pc:sldMkLst>
      </pc:sldChg>
      <pc:sldChg chg="add">
        <pc:chgData name="James Serra" userId="b827cbca-bf07-4cb8-aa2a-4c1e583518ec" providerId="ADAL" clId="{4784655C-C40C-47EA-93DC-B31C4C7D7AF4}" dt="2023-06-07T14:24:15.591" v="69"/>
        <pc:sldMkLst>
          <pc:docMk/>
          <pc:sldMk cId="2829246466" sldId="2147478340"/>
        </pc:sldMkLst>
      </pc:sldChg>
      <pc:sldChg chg="add ord">
        <pc:chgData name="James Serra" userId="b827cbca-bf07-4cb8-aa2a-4c1e583518ec" providerId="ADAL" clId="{4784655C-C40C-47EA-93DC-B31C4C7D7AF4}" dt="2023-06-07T14:22:29.799" v="67"/>
        <pc:sldMkLst>
          <pc:docMk/>
          <pc:sldMk cId="2531941717" sldId="2147478346"/>
        </pc:sldMkLst>
      </pc:sldChg>
      <pc:sldChg chg="add">
        <pc:chgData name="James Serra" userId="b827cbca-bf07-4cb8-aa2a-4c1e583518ec" providerId="ADAL" clId="{4784655C-C40C-47EA-93DC-B31C4C7D7AF4}" dt="2023-06-07T14:20:44.682" v="63"/>
        <pc:sldMkLst>
          <pc:docMk/>
          <pc:sldMk cId="4084387207" sldId="2147478381"/>
        </pc:sldMkLst>
      </pc:sldChg>
      <pc:sldChg chg="add">
        <pc:chgData name="James Serra" userId="b827cbca-bf07-4cb8-aa2a-4c1e583518ec" providerId="ADAL" clId="{4784655C-C40C-47EA-93DC-B31C4C7D7AF4}" dt="2023-06-07T14:25:34.597" v="71"/>
        <pc:sldMkLst>
          <pc:docMk/>
          <pc:sldMk cId="2681461909" sldId="2147479546"/>
        </pc:sldMkLst>
      </pc:sldChg>
      <pc:sldChg chg="add del">
        <pc:chgData name="James Serra" userId="b827cbca-bf07-4cb8-aa2a-4c1e583518ec" providerId="ADAL" clId="{4784655C-C40C-47EA-93DC-B31C4C7D7AF4}" dt="2023-06-07T14:55:31.485" v="110" actId="47"/>
        <pc:sldMkLst>
          <pc:docMk/>
          <pc:sldMk cId="2737745617" sldId="2147479555"/>
        </pc:sldMkLst>
      </pc:sldChg>
      <pc:sldChg chg="add">
        <pc:chgData name="James Serra" userId="b827cbca-bf07-4cb8-aa2a-4c1e583518ec" providerId="ADAL" clId="{4784655C-C40C-47EA-93DC-B31C4C7D7AF4}" dt="2023-06-07T14:11:39.325" v="54"/>
        <pc:sldMkLst>
          <pc:docMk/>
          <pc:sldMk cId="1259905632" sldId="2147479558"/>
        </pc:sldMkLst>
      </pc:sldChg>
      <pc:sldChg chg="add">
        <pc:chgData name="James Serra" userId="b827cbca-bf07-4cb8-aa2a-4c1e583518ec" providerId="ADAL" clId="{4784655C-C40C-47EA-93DC-B31C4C7D7AF4}" dt="2023-06-07T14:03:07.336" v="29"/>
        <pc:sldMkLst>
          <pc:docMk/>
          <pc:sldMk cId="3135616239" sldId="2147479561"/>
        </pc:sldMkLst>
      </pc:sldChg>
      <pc:sldChg chg="add">
        <pc:chgData name="James Serra" userId="b827cbca-bf07-4cb8-aa2a-4c1e583518ec" providerId="ADAL" clId="{4784655C-C40C-47EA-93DC-B31C4C7D7AF4}" dt="2023-06-07T14:22:26.471" v="65"/>
        <pc:sldMkLst>
          <pc:docMk/>
          <pc:sldMk cId="580830930" sldId="2147479565"/>
        </pc:sldMkLst>
      </pc:sldChg>
      <pc:sldChg chg="add">
        <pc:chgData name="James Serra" userId="b827cbca-bf07-4cb8-aa2a-4c1e583518ec" providerId="ADAL" clId="{4784655C-C40C-47EA-93DC-B31C4C7D7AF4}" dt="2023-06-07T14:22:26.471" v="65"/>
        <pc:sldMkLst>
          <pc:docMk/>
          <pc:sldMk cId="1839643023" sldId="2147479566"/>
        </pc:sldMkLst>
      </pc:sldChg>
      <pc:sldChg chg="add">
        <pc:chgData name="James Serra" userId="b827cbca-bf07-4cb8-aa2a-4c1e583518ec" providerId="ADAL" clId="{4784655C-C40C-47EA-93DC-B31C4C7D7AF4}" dt="2023-06-07T14:22:26.471" v="65"/>
        <pc:sldMkLst>
          <pc:docMk/>
          <pc:sldMk cId="1868127527" sldId="2147479568"/>
        </pc:sldMkLst>
      </pc:sldChg>
      <pc:sldChg chg="add">
        <pc:chgData name="James Serra" userId="b827cbca-bf07-4cb8-aa2a-4c1e583518ec" providerId="ADAL" clId="{4784655C-C40C-47EA-93DC-B31C4C7D7AF4}" dt="2023-06-07T14:12:24.623" v="55"/>
        <pc:sldMkLst>
          <pc:docMk/>
          <pc:sldMk cId="3296035850" sldId="2147479638"/>
        </pc:sldMkLst>
      </pc:sldChg>
      <pc:sldChg chg="add">
        <pc:chgData name="James Serra" userId="b827cbca-bf07-4cb8-aa2a-4c1e583518ec" providerId="ADAL" clId="{4784655C-C40C-47EA-93DC-B31C4C7D7AF4}" dt="2023-06-07T14:13:12.845" v="56"/>
        <pc:sldMkLst>
          <pc:docMk/>
          <pc:sldMk cId="1597164413" sldId="2147479649"/>
        </pc:sldMkLst>
      </pc:sldChg>
      <pc:sldChg chg="add">
        <pc:chgData name="James Serra" userId="b827cbca-bf07-4cb8-aa2a-4c1e583518ec" providerId="ADAL" clId="{4784655C-C40C-47EA-93DC-B31C4C7D7AF4}" dt="2023-06-07T14:13:12.845" v="56"/>
        <pc:sldMkLst>
          <pc:docMk/>
          <pc:sldMk cId="491192092" sldId="2147479654"/>
        </pc:sldMkLst>
      </pc:sldChg>
      <pc:sldChg chg="add">
        <pc:chgData name="James Serra" userId="b827cbca-bf07-4cb8-aa2a-4c1e583518ec" providerId="ADAL" clId="{4784655C-C40C-47EA-93DC-B31C4C7D7AF4}" dt="2023-06-07T14:15:04.753" v="57"/>
        <pc:sldMkLst>
          <pc:docMk/>
          <pc:sldMk cId="1710348693" sldId="2147480120"/>
        </pc:sldMkLst>
      </pc:sldChg>
      <pc:sldChg chg="add">
        <pc:chgData name="James Serra" userId="b827cbca-bf07-4cb8-aa2a-4c1e583518ec" providerId="ADAL" clId="{4784655C-C40C-47EA-93DC-B31C4C7D7AF4}" dt="2023-06-07T14:23:40.272" v="68"/>
        <pc:sldMkLst>
          <pc:docMk/>
          <pc:sldMk cId="298863293" sldId="2147480126"/>
        </pc:sldMkLst>
      </pc:sldChg>
      <pc:sldChg chg="add">
        <pc:chgData name="James Serra" userId="b827cbca-bf07-4cb8-aa2a-4c1e583518ec" providerId="ADAL" clId="{4784655C-C40C-47EA-93DC-B31C4C7D7AF4}" dt="2023-06-07T14:02:49.873" v="28"/>
        <pc:sldMkLst>
          <pc:docMk/>
          <pc:sldMk cId="3807431063" sldId="2147480343"/>
        </pc:sldMkLst>
      </pc:sldChg>
      <pc:sldChg chg="add del">
        <pc:chgData name="James Serra" userId="b827cbca-bf07-4cb8-aa2a-4c1e583518ec" providerId="ADAL" clId="{4784655C-C40C-47EA-93DC-B31C4C7D7AF4}" dt="2023-06-07T14:55:29.064" v="109" actId="47"/>
        <pc:sldMkLst>
          <pc:docMk/>
          <pc:sldMk cId="983524482" sldId="2147480344"/>
        </pc:sldMkLst>
      </pc:sldChg>
      <pc:sldMasterChg chg="del delSldLayout">
        <pc:chgData name="James Serra" userId="b827cbca-bf07-4cb8-aa2a-4c1e583518ec" providerId="ADAL" clId="{4784655C-C40C-47EA-93DC-B31C4C7D7AF4}" dt="2023-06-07T14:56:05.371" v="112" actId="47"/>
        <pc:sldMasterMkLst>
          <pc:docMk/>
          <pc:sldMasterMk cId="2536717248" sldId="2147483688"/>
        </pc:sldMasterMkLst>
        <pc:sldLayoutChg chg="del">
          <pc:chgData name="James Serra" userId="b827cbca-bf07-4cb8-aa2a-4c1e583518ec" providerId="ADAL" clId="{4784655C-C40C-47EA-93DC-B31C4C7D7AF4}" dt="2023-06-07T14:56:05.371" v="112" actId="47"/>
          <pc:sldLayoutMkLst>
            <pc:docMk/>
            <pc:sldMasterMk cId="2536717248" sldId="2147483688"/>
            <pc:sldLayoutMk cId="2031437444" sldId="2147483689"/>
          </pc:sldLayoutMkLst>
        </pc:sldLayoutChg>
      </pc:sldMasterChg>
    </pc:docChg>
  </pc:docChgLst>
  <pc:docChgLst>
    <pc:chgData name="James Serra" userId="b827cbca-bf07-4cb8-aa2a-4c1e583518ec" providerId="ADAL" clId="{CBD2DFEB-E7CC-4891-A02D-1D776802F09F}"/>
    <pc:docChg chg="addSld modSld">
      <pc:chgData name="James Serra" userId="b827cbca-bf07-4cb8-aa2a-4c1e583518ec" providerId="ADAL" clId="{CBD2DFEB-E7CC-4891-A02D-1D776802F09F}" dt="2023-06-16T20:26:59.026" v="30"/>
      <pc:docMkLst>
        <pc:docMk/>
      </pc:docMkLst>
      <pc:sldChg chg="modSp mod">
        <pc:chgData name="James Serra" userId="b827cbca-bf07-4cb8-aa2a-4c1e583518ec" providerId="ADAL" clId="{CBD2DFEB-E7CC-4891-A02D-1D776802F09F}" dt="2023-06-16T19:27:33.030" v="29" actId="20577"/>
        <pc:sldMkLst>
          <pc:docMk/>
          <pc:sldMk cId="1112574217" sldId="2142532229"/>
        </pc:sldMkLst>
        <pc:spChg chg="mod">
          <ac:chgData name="James Serra" userId="b827cbca-bf07-4cb8-aa2a-4c1e583518ec" providerId="ADAL" clId="{CBD2DFEB-E7CC-4891-A02D-1D776802F09F}" dt="2023-06-16T19:27:33.030" v="29" actId="20577"/>
          <ac:spMkLst>
            <pc:docMk/>
            <pc:sldMk cId="1112574217" sldId="2142532229"/>
            <ac:spMk id="5" creationId="{00000000-0000-0000-0000-000000000000}"/>
          </ac:spMkLst>
        </pc:spChg>
      </pc:sldChg>
      <pc:sldChg chg="modSp mod">
        <pc:chgData name="James Serra" userId="b827cbca-bf07-4cb8-aa2a-4c1e583518ec" providerId="ADAL" clId="{CBD2DFEB-E7CC-4891-A02D-1D776802F09F}" dt="2023-06-16T18:35:43.376" v="14" actId="20577"/>
        <pc:sldMkLst>
          <pc:docMk/>
          <pc:sldMk cId="3886619284" sldId="2147477909"/>
        </pc:sldMkLst>
        <pc:spChg chg="mod">
          <ac:chgData name="James Serra" userId="b827cbca-bf07-4cb8-aa2a-4c1e583518ec" providerId="ADAL" clId="{CBD2DFEB-E7CC-4891-A02D-1D776802F09F}" dt="2023-06-16T18:35:43.376" v="14" actId="20577"/>
          <ac:spMkLst>
            <pc:docMk/>
            <pc:sldMk cId="3886619284" sldId="2147477909"/>
            <ac:spMk id="2" creationId="{0A4DD365-121F-5081-1BB0-D86D0E5548A9}"/>
          </ac:spMkLst>
        </pc:spChg>
      </pc:sldChg>
      <pc:sldChg chg="addSp modSp">
        <pc:chgData name="James Serra" userId="b827cbca-bf07-4cb8-aa2a-4c1e583518ec" providerId="ADAL" clId="{CBD2DFEB-E7CC-4891-A02D-1D776802F09F}" dt="2023-06-15T20:11:22.582" v="11"/>
        <pc:sldMkLst>
          <pc:docMk/>
          <pc:sldMk cId="2531941717" sldId="2147478346"/>
        </pc:sldMkLst>
        <pc:spChg chg="add mod">
          <ac:chgData name="James Serra" userId="b827cbca-bf07-4cb8-aa2a-4c1e583518ec" providerId="ADAL" clId="{CBD2DFEB-E7CC-4891-A02D-1D776802F09F}" dt="2023-06-15T20:11:22.582" v="11"/>
          <ac:spMkLst>
            <pc:docMk/>
            <pc:sldMk cId="2531941717" sldId="2147478346"/>
            <ac:spMk id="2" creationId="{77EEEFB5-7960-E146-30B9-EA30D0C862EA}"/>
          </ac:spMkLst>
        </pc:spChg>
      </pc:sldChg>
      <pc:sldChg chg="modAnim">
        <pc:chgData name="James Serra" userId="b827cbca-bf07-4cb8-aa2a-4c1e583518ec" providerId="ADAL" clId="{CBD2DFEB-E7CC-4891-A02D-1D776802F09F}" dt="2023-06-16T20:26:59.026" v="30"/>
        <pc:sldMkLst>
          <pc:docMk/>
          <pc:sldMk cId="1597164413" sldId="2147479649"/>
        </pc:sldMkLst>
      </pc:sldChg>
      <pc:sldChg chg="modSp mod">
        <pc:chgData name="James Serra" userId="b827cbca-bf07-4cb8-aa2a-4c1e583518ec" providerId="ADAL" clId="{CBD2DFEB-E7CC-4891-A02D-1D776802F09F}" dt="2023-06-15T20:02:02.865" v="8" actId="20577"/>
        <pc:sldMkLst>
          <pc:docMk/>
          <pc:sldMk cId="4065170660" sldId="2147480347"/>
        </pc:sldMkLst>
        <pc:spChg chg="mod">
          <ac:chgData name="James Serra" userId="b827cbca-bf07-4cb8-aa2a-4c1e583518ec" providerId="ADAL" clId="{CBD2DFEB-E7CC-4891-A02D-1D776802F09F}" dt="2023-06-15T20:02:02.865" v="8" actId="20577"/>
          <ac:spMkLst>
            <pc:docMk/>
            <pc:sldMk cId="4065170660" sldId="2147480347"/>
            <ac:spMk id="22" creationId="{A385E016-D907-08B0-B066-E5C38C23CBD3}"/>
          </ac:spMkLst>
        </pc:spChg>
      </pc:sldChg>
      <pc:sldChg chg="add">
        <pc:chgData name="James Serra" userId="b827cbca-bf07-4cb8-aa2a-4c1e583518ec" providerId="ADAL" clId="{CBD2DFEB-E7CC-4891-A02D-1D776802F09F}" dt="2023-06-14T02:13:23.625" v="0"/>
        <pc:sldMkLst>
          <pc:docMk/>
          <pc:sldMk cId="3894862440" sldId="2147480689"/>
        </pc:sldMkLst>
      </pc:sldChg>
      <pc:sldChg chg="add">
        <pc:chgData name="James Serra" userId="b827cbca-bf07-4cb8-aa2a-4c1e583518ec" providerId="ADAL" clId="{CBD2DFEB-E7CC-4891-A02D-1D776802F09F}" dt="2023-06-14T02:13:23.625" v="0"/>
        <pc:sldMkLst>
          <pc:docMk/>
          <pc:sldMk cId="4144089032" sldId="2147480690"/>
        </pc:sldMkLst>
      </pc:sldChg>
      <pc:sldChg chg="add">
        <pc:chgData name="James Serra" userId="b827cbca-bf07-4cb8-aa2a-4c1e583518ec" providerId="ADAL" clId="{CBD2DFEB-E7CC-4891-A02D-1D776802F09F}" dt="2023-06-16T01:55:23.407" v="12"/>
        <pc:sldMkLst>
          <pc:docMk/>
          <pc:sldMk cId="1225274750" sldId="214748069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4T13:25:23.3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0,'19'1,"31"6,-31-4,34 1,-5-3,55 9,16 4,-71-7,61 12,-57-7,1-2,61 2,-52-6,64 2,-28-10,158 4,-177 4,60 1,279-7,-405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4T13:25:25.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1,'1050'0,"-1035"1,0 0,0 2,22 5,24 4,-4-5,-25-2,48 0,-52-5,-16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08D43-4025-4872-900B-0F44D1474033}"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75A25-C412-4393-8686-E2F0DF0FFF99}" type="slidenum">
              <a:rPr lang="en-US" smtClean="0"/>
              <a:t>‹#›</a:t>
            </a:fld>
            <a:endParaRPr lang="en-US"/>
          </a:p>
        </p:txBody>
      </p:sp>
    </p:spTree>
    <p:extLst>
      <p:ext uri="{BB962C8B-B14F-4D97-AF65-F5344CB8AC3E}">
        <p14:creationId xmlns:p14="http://schemas.microsoft.com/office/powerpoint/2010/main" val="275522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8522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Lake provides you a single data lake for your entire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Users cannot create One Lake storage. One Lake storage (ADLS Gen2) managed by One Lake API is attached to Fabric tenant.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When a workspace is created, a folder is created in One Lake storage (ADLS Gen2 behind the scenes) on a customer tenant.</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579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575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of One Lake as an abstraction layer.  You can mount existing ADLS Gen2 to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Virtualization across many storage account, Maintains a single namespace.  </a:t>
            </a:r>
          </a:p>
          <a:p>
            <a:pPr marL="171450" indent="-171450">
              <a:buFont typeface="Arial" panose="020B0604020202020204" pitchFamily="34" charset="0"/>
              <a:buChar char="•"/>
            </a:pPr>
            <a:r>
              <a:rPr lang="en-US" dirty="0"/>
              <a:t>A shortcut is nothing more than a symbolic link which points from one data location to another. Just like you can create shortcuts in Windows or Linux, the data will appear in the shortcut location as if it were physically there. </a:t>
            </a:r>
          </a:p>
          <a:p>
            <a:pPr marL="171450" indent="-171450">
              <a:buFont typeface="Arial" panose="020B0604020202020204" pitchFamily="34" charset="0"/>
              <a:buChar char="•"/>
            </a:pPr>
            <a:r>
              <a:rPr lang="en-US" dirty="0"/>
              <a:t>Today, if you have tables in a data warehouse, which you want you want to make available along side other tables or files in a </a:t>
            </a:r>
            <a:r>
              <a:rPr lang="en-US" dirty="0" err="1"/>
              <a:t>lakehouse</a:t>
            </a:r>
            <a:r>
              <a:rPr lang="en-US" dirty="0"/>
              <a:t>, you will need to copy that data out of warehouse. With One Lake, you simply create a shortcut in the </a:t>
            </a:r>
            <a:r>
              <a:rPr lang="en-US" dirty="0" err="1"/>
              <a:t>lakehouse</a:t>
            </a:r>
            <a:r>
              <a:rPr lang="en-US" dirty="0"/>
              <a:t> pointing to the warehouse. The data will appear in your </a:t>
            </a:r>
            <a:r>
              <a:rPr lang="en-US" dirty="0" err="1"/>
              <a:t>lakehouse</a:t>
            </a:r>
            <a:r>
              <a:rPr lang="en-US" dirty="0"/>
              <a:t> as if you had physically copied it. Since you didn’t copy it, when data is updated in the warehouse, changes are automatically reflected in the </a:t>
            </a:r>
            <a:r>
              <a:rPr lang="en-US" dirty="0" err="1"/>
              <a:t>lakehouse</a:t>
            </a:r>
            <a:r>
              <a:rPr lang="en-US" dirty="0"/>
              <a:t>.</a:t>
            </a:r>
          </a:p>
          <a:p>
            <a:pPr marL="171450" indent="-171450">
              <a:buFont typeface="Arial" panose="020B0604020202020204" pitchFamily="34" charset="0"/>
              <a:buChar char="•"/>
            </a:pPr>
            <a:r>
              <a:rPr lang="en-US" dirty="0"/>
              <a:t>You can also use shortcuts to consolidate data across workspace and domains without changing the ownership of the data. In this example, the workspace B still owns the data. They still have ultimate control over who can access it and how it stays up to date.</a:t>
            </a:r>
          </a:p>
          <a:p>
            <a:pPr marL="171450" indent="-171450">
              <a:buFont typeface="Arial" panose="020B0604020202020204" pitchFamily="34" charset="0"/>
              <a:buChar char="•"/>
            </a:pPr>
            <a:r>
              <a:rPr lang="en-US" dirty="0"/>
              <a:t>Many of you already have existing data lakes stored in ADLS gen2 or in Amazon S3 buckets. These lakes can continue to exist and be managed externally to Fabric.</a:t>
            </a:r>
          </a:p>
          <a:p>
            <a:pPr marL="171450" indent="-171450">
              <a:buFont typeface="Arial" panose="020B0604020202020204" pitchFamily="34" charset="0"/>
              <a:buChar char="•"/>
            </a:pPr>
            <a:r>
              <a:rPr lang="en-US" dirty="0"/>
              <a:t>We have extended shortcuts to include lake outside of One Lake and even outside of Azure so that you can virtualize you existing ADLS gen 2 accounts or Amazon S3 buckets into One Lake. </a:t>
            </a:r>
          </a:p>
          <a:p>
            <a:pPr marL="171450" indent="-171450">
              <a:buFont typeface="Arial" panose="020B0604020202020204" pitchFamily="34" charset="0"/>
              <a:buChar char="•"/>
            </a:pPr>
            <a:r>
              <a:rPr lang="en-US" dirty="0"/>
              <a:t>All data is mapped to the same unified namespace and can be accessed using the same ADLS gen2 APIs even when it is coming from S3.</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533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Using </a:t>
            </a:r>
            <a:r>
              <a:rPr lang="en-US" b="1" dirty="0" err="1"/>
              <a:t>OneLake</a:t>
            </a:r>
            <a:r>
              <a:rPr lang="en-US" b="1" dirty="0"/>
              <a:t> with Existing Data Lakes</a:t>
            </a:r>
            <a:endParaRPr lang="en-US" dirty="0"/>
          </a:p>
          <a:p>
            <a:pPr lvl="1">
              <a:buFont typeface="Arial" panose="020B0604020202020204" pitchFamily="34" charset="0"/>
              <a:buChar char="•"/>
            </a:pPr>
            <a:r>
              <a:rPr lang="en-US" dirty="0" err="1"/>
              <a:t>OneLake</a:t>
            </a:r>
            <a:r>
              <a:rPr lang="en-US" dirty="0"/>
              <a:t> acts as a </a:t>
            </a:r>
            <a:r>
              <a:rPr lang="en-US" b="1" dirty="0"/>
              <a:t>central storage layer</a:t>
            </a:r>
            <a:r>
              <a:rPr lang="en-US" dirty="0"/>
              <a:t>, integrating with external data lakes using </a:t>
            </a:r>
            <a:r>
              <a:rPr lang="en-US" b="1" dirty="0"/>
              <a:t>shortcuts</a:t>
            </a:r>
            <a:r>
              <a:rPr lang="en-US" dirty="0"/>
              <a:t>.</a:t>
            </a:r>
          </a:p>
          <a:p>
            <a:pPr lvl="1">
              <a:buFont typeface="Arial" panose="020B0604020202020204" pitchFamily="34" charset="0"/>
              <a:buChar char="•"/>
            </a:pPr>
            <a:r>
              <a:rPr lang="en-US" dirty="0"/>
              <a:t>Data is structured into </a:t>
            </a:r>
            <a:r>
              <a:rPr lang="en-US" b="1" dirty="0"/>
              <a:t>Bronze, Silver, and Gold</a:t>
            </a:r>
            <a:r>
              <a:rPr lang="en-US" dirty="0"/>
              <a:t> layers for processing and analysis.</a:t>
            </a:r>
          </a:p>
          <a:p>
            <a:pPr lvl="1">
              <a:buFont typeface="Arial" panose="020B0604020202020204" pitchFamily="34" charset="0"/>
              <a:buChar char="•"/>
            </a:pPr>
            <a:r>
              <a:rPr lang="en-US" dirty="0"/>
              <a:t>Supports </a:t>
            </a:r>
            <a:r>
              <a:rPr lang="en-US" b="1" dirty="0"/>
              <a:t>T-SQL, Spark, KQL, and Analysis Services</a:t>
            </a:r>
            <a:r>
              <a:rPr lang="en-US" dirty="0"/>
              <a:t> for compute.</a:t>
            </a:r>
          </a:p>
          <a:p>
            <a:pPr lvl="1">
              <a:buFont typeface="Arial" panose="020B0604020202020204" pitchFamily="34" charset="0"/>
              <a:buChar char="•"/>
            </a:pPr>
            <a:r>
              <a:rPr lang="en-US" b="1" dirty="0"/>
              <a:t>Azure Databricks and Azure ML</a:t>
            </a:r>
            <a:r>
              <a:rPr lang="en-US" dirty="0"/>
              <a:t> connect for advanced analytics.</a:t>
            </a:r>
          </a:p>
          <a:p>
            <a:r>
              <a:rPr lang="en-US" b="1" dirty="0"/>
              <a:t>2- Using One Lake as Primary Storage</a:t>
            </a:r>
            <a:endParaRPr lang="en-US" dirty="0"/>
          </a:p>
          <a:p>
            <a:pPr lvl="1">
              <a:buFont typeface="Arial" panose="020B0604020202020204" pitchFamily="34" charset="0"/>
              <a:buChar char="•"/>
            </a:pPr>
            <a:r>
              <a:rPr lang="en-US" dirty="0"/>
              <a:t>Data is </a:t>
            </a:r>
            <a:r>
              <a:rPr lang="en-US" b="1" dirty="0"/>
              <a:t>landed and stored directly</a:t>
            </a:r>
            <a:r>
              <a:rPr lang="en-US" dirty="0"/>
              <a:t> in </a:t>
            </a:r>
            <a:r>
              <a:rPr lang="en-US" dirty="0" err="1"/>
              <a:t>OneLake</a:t>
            </a:r>
            <a:r>
              <a:rPr lang="en-US" dirty="0"/>
              <a:t>.</a:t>
            </a:r>
          </a:p>
          <a:p>
            <a:pPr lvl="1">
              <a:buFont typeface="Arial" panose="020B0604020202020204" pitchFamily="34" charset="0"/>
              <a:buChar char="•"/>
            </a:pPr>
            <a:r>
              <a:rPr lang="en-US" dirty="0"/>
              <a:t>Eliminates dependency on external data lakes, simplifying management.</a:t>
            </a:r>
          </a:p>
          <a:p>
            <a:pPr lvl="1">
              <a:buFont typeface="Arial" panose="020B0604020202020204" pitchFamily="34" charset="0"/>
              <a:buChar char="•"/>
            </a:pPr>
            <a:r>
              <a:rPr lang="en-US" dirty="0"/>
              <a:t>Data is structured into </a:t>
            </a:r>
            <a:r>
              <a:rPr lang="en-US" b="1" dirty="0"/>
              <a:t>Gold, Silver, and Bronze</a:t>
            </a:r>
            <a:r>
              <a:rPr lang="en-US" dirty="0"/>
              <a:t> zones.</a:t>
            </a:r>
          </a:p>
          <a:p>
            <a:pPr lvl="1">
              <a:buFont typeface="Arial" panose="020B0604020202020204" pitchFamily="34" charset="0"/>
              <a:buChar char="•"/>
            </a:pPr>
            <a:r>
              <a:rPr lang="en-US" b="1" dirty="0"/>
              <a:t>Azure Databricks and Azure ML</a:t>
            </a:r>
            <a:r>
              <a:rPr lang="en-US" dirty="0"/>
              <a:t> connect via </a:t>
            </a:r>
            <a:r>
              <a:rPr lang="en-US" b="1" dirty="0"/>
              <a:t>DFS API</a:t>
            </a:r>
            <a:r>
              <a:rPr lang="en-US" dirty="0"/>
              <a:t> for processing.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91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72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 key components of </a:t>
            </a:r>
            <a:r>
              <a:rPr lang="en-US" sz="2000" b="1" dirty="0"/>
              <a:t>Microsoft Fabric</a:t>
            </a:r>
            <a:r>
              <a:rPr lang="en-US" sz="2000" dirty="0"/>
              <a:t> using different levels of organization:</a:t>
            </a:r>
          </a:p>
          <a:p>
            <a:pPr>
              <a:buFont typeface="+mj-lt"/>
              <a:buAutoNum type="arabicPeriod"/>
            </a:pPr>
            <a:r>
              <a:rPr lang="en-US" b="1" dirty="0"/>
              <a:t>Tenant Level</a:t>
            </a:r>
            <a:endParaRPr lang="en-US" dirty="0"/>
          </a:p>
          <a:p>
            <a:pPr marL="742950" lvl="1" indent="-285750">
              <a:buFont typeface="+mj-lt"/>
              <a:buAutoNum type="arabicPeriod"/>
            </a:pPr>
            <a:r>
              <a:rPr lang="en-US" dirty="0"/>
              <a:t>The highest level representing the </a:t>
            </a:r>
            <a:r>
              <a:rPr lang="en-US" b="1" dirty="0"/>
              <a:t>organization's Fabric environment</a:t>
            </a:r>
            <a:r>
              <a:rPr lang="en-US" dirty="0"/>
              <a:t>.</a:t>
            </a:r>
          </a:p>
          <a:p>
            <a:pPr marL="742950" lvl="1" indent="-285750">
              <a:buFont typeface="+mj-lt"/>
              <a:buAutoNum type="arabicPeriod"/>
            </a:pPr>
            <a:r>
              <a:rPr lang="en-US" dirty="0"/>
              <a:t>Contains multiple </a:t>
            </a:r>
            <a:r>
              <a:rPr lang="en-US" b="1" dirty="0"/>
              <a:t>capacities</a:t>
            </a:r>
            <a:r>
              <a:rPr lang="en-US" dirty="0"/>
              <a:t> for resource allocation.</a:t>
            </a:r>
          </a:p>
          <a:p>
            <a:pPr>
              <a:buFont typeface="+mj-lt"/>
              <a:buAutoNum type="arabicPeriod"/>
            </a:pPr>
            <a:r>
              <a:rPr lang="en-US" b="1" dirty="0"/>
              <a:t>Capacity Level</a:t>
            </a:r>
            <a:endParaRPr lang="en-US" dirty="0"/>
          </a:p>
          <a:p>
            <a:pPr marL="742950" lvl="1" indent="-285750">
              <a:buFont typeface="+mj-lt"/>
              <a:buAutoNum type="arabicPeriod"/>
            </a:pPr>
            <a:r>
              <a:rPr lang="en-US" dirty="0"/>
              <a:t>Defines </a:t>
            </a:r>
            <a:r>
              <a:rPr lang="en-US" b="1" dirty="0"/>
              <a:t>computational resources</a:t>
            </a:r>
            <a:r>
              <a:rPr lang="en-US" dirty="0"/>
              <a:t> allocated to different workloads.</a:t>
            </a:r>
          </a:p>
          <a:p>
            <a:pPr marL="742950" lvl="1" indent="-285750">
              <a:buFont typeface="+mj-lt"/>
              <a:buAutoNum type="arabicPeriod"/>
            </a:pPr>
            <a:r>
              <a:rPr lang="en-US" dirty="0"/>
              <a:t>Multiple </a:t>
            </a:r>
            <a:r>
              <a:rPr lang="en-US" b="1" dirty="0"/>
              <a:t>workspaces</a:t>
            </a:r>
            <a:r>
              <a:rPr lang="en-US" dirty="0"/>
              <a:t> can run under a single capacity.</a:t>
            </a:r>
          </a:p>
          <a:p>
            <a:pPr>
              <a:buFont typeface="+mj-lt"/>
              <a:buAutoNum type="arabicPeriod"/>
            </a:pPr>
            <a:r>
              <a:rPr lang="en-US" b="1" dirty="0"/>
              <a:t>Workspace Level</a:t>
            </a:r>
            <a:endParaRPr lang="en-US" dirty="0"/>
          </a:p>
          <a:p>
            <a:pPr marL="742950" lvl="1" indent="-285750">
              <a:buFont typeface="+mj-lt"/>
              <a:buAutoNum type="arabicPeriod"/>
            </a:pPr>
            <a:r>
              <a:rPr lang="en-US" dirty="0"/>
              <a:t>Represents </a:t>
            </a:r>
            <a:r>
              <a:rPr lang="en-US" b="1" dirty="0"/>
              <a:t>a project or a team</a:t>
            </a:r>
            <a:r>
              <a:rPr lang="en-US" dirty="0"/>
              <a:t> within Fabric.</a:t>
            </a:r>
          </a:p>
          <a:p>
            <a:pPr marL="742950" lvl="1" indent="-285750">
              <a:buFont typeface="+mj-lt"/>
              <a:buAutoNum type="arabicPeriod"/>
            </a:pPr>
            <a:r>
              <a:rPr lang="en-US" dirty="0"/>
              <a:t>Workspaces contain </a:t>
            </a:r>
            <a:r>
              <a:rPr lang="en-US" b="1" dirty="0"/>
              <a:t>various items</a:t>
            </a:r>
            <a:r>
              <a:rPr lang="en-US" dirty="0"/>
              <a:t> such as </a:t>
            </a:r>
            <a:r>
              <a:rPr lang="en-US" b="1" dirty="0" err="1"/>
              <a:t>Lakehouses</a:t>
            </a:r>
            <a:r>
              <a:rPr lang="en-US" b="1" dirty="0"/>
              <a:t>, Warehouses, and Notebooks</a:t>
            </a:r>
            <a:r>
              <a:rPr lang="en-US" dirty="0"/>
              <a:t>.</a:t>
            </a:r>
          </a:p>
          <a:p>
            <a:pPr>
              <a:buFont typeface="+mj-lt"/>
              <a:buAutoNum type="arabicPeriod"/>
            </a:pPr>
            <a:r>
              <a:rPr lang="en-US" b="1" dirty="0"/>
              <a:t>Item Level</a:t>
            </a:r>
            <a:endParaRPr lang="en-US" dirty="0"/>
          </a:p>
          <a:p>
            <a:pPr marL="742950" lvl="1" indent="-285750">
              <a:buFont typeface="+mj-lt"/>
              <a:buAutoNum type="arabicPeriod"/>
            </a:pPr>
            <a:r>
              <a:rPr lang="en-US" dirty="0"/>
              <a:t>The lowest level where actual </a:t>
            </a:r>
            <a:r>
              <a:rPr lang="en-US" b="1" dirty="0"/>
              <a:t>data and workloads reside</a:t>
            </a:r>
            <a:r>
              <a:rPr lang="en-US" dirty="0"/>
              <a:t>.</a:t>
            </a:r>
          </a:p>
          <a:p>
            <a:pPr marL="742950" lvl="1" indent="-285750">
              <a:buFont typeface="+mj-lt"/>
              <a:buAutoNum type="arabicPeriod"/>
            </a:pPr>
            <a:r>
              <a:rPr lang="en-US" dirty="0"/>
              <a:t>Examples include:</a:t>
            </a:r>
          </a:p>
          <a:p>
            <a:pPr marL="1143000" lvl="2" indent="-228600">
              <a:buFont typeface="+mj-lt"/>
              <a:buAutoNum type="arabicPeriod"/>
            </a:pPr>
            <a:r>
              <a:rPr lang="en-US" b="1" dirty="0"/>
              <a:t>Warehouse</a:t>
            </a:r>
            <a:r>
              <a:rPr lang="en-US" dirty="0"/>
              <a:t> → Contains structured data tables like [</a:t>
            </a:r>
            <a:r>
              <a:rPr lang="en-US" dirty="0" err="1"/>
              <a:t>dbo</a:t>
            </a:r>
            <a:r>
              <a:rPr lang="en-US" dirty="0"/>
              <a:t>].[Dept], [</a:t>
            </a:r>
            <a:r>
              <a:rPr lang="en-US" dirty="0" err="1"/>
              <a:t>dbo</a:t>
            </a:r>
            <a:r>
              <a:rPr lang="en-US" dirty="0"/>
              <a:t>].[Employee].</a:t>
            </a:r>
          </a:p>
          <a:p>
            <a:pPr marL="1143000" lvl="2" indent="-228600">
              <a:buFont typeface="+mj-lt"/>
              <a:buAutoNum type="arabicPeriod"/>
            </a:pPr>
            <a:r>
              <a:rPr lang="en-US" b="1" dirty="0"/>
              <a:t>Lakehouse</a:t>
            </a:r>
            <a:r>
              <a:rPr lang="en-US" dirty="0"/>
              <a:t> → Stores data in a </a:t>
            </a:r>
            <a:r>
              <a:rPr lang="en-US" b="1" dirty="0"/>
              <a:t>table format</a:t>
            </a:r>
            <a:r>
              <a:rPr lang="en-US" dirty="0"/>
              <a:t>, such as Tables/Sales.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87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a:t>
            </a:r>
            <a:r>
              <a:rPr lang="en-US" b="1" dirty="0"/>
              <a:t>Fabric tenant structures</a:t>
            </a:r>
            <a:r>
              <a:rPr lang="en-US" dirty="0"/>
              <a:t> for </a:t>
            </a:r>
            <a:r>
              <a:rPr lang="en-US" b="1" dirty="0"/>
              <a:t>Retail Company A and Retail Company B</a:t>
            </a:r>
            <a:r>
              <a:rPr lang="en-US" dirty="0"/>
              <a:t>, showcasing how </a:t>
            </a:r>
            <a:r>
              <a:rPr lang="en-US" b="1" dirty="0"/>
              <a:t>tenants, capacities, and workspaces</a:t>
            </a:r>
            <a:r>
              <a:rPr lang="en-US" dirty="0"/>
              <a:t> are organized.</a:t>
            </a:r>
          </a:p>
          <a:p>
            <a:r>
              <a:rPr lang="en-US" b="1" dirty="0"/>
              <a:t>Retail Company A (Organizational Tenant)</a:t>
            </a:r>
          </a:p>
          <a:p>
            <a:pPr>
              <a:buFont typeface="Arial" panose="020B0604020202020204" pitchFamily="34" charset="0"/>
              <a:buChar char="•"/>
            </a:pPr>
            <a:r>
              <a:rPr lang="en-US" b="1" dirty="0"/>
              <a:t>Marketing Capacity</a:t>
            </a:r>
            <a:endParaRPr lang="en-US" dirty="0"/>
          </a:p>
          <a:p>
            <a:pPr marL="742950" lvl="1" indent="-285750">
              <a:buFont typeface="Arial" panose="020B0604020202020204" pitchFamily="34" charset="0"/>
              <a:buChar char="•"/>
            </a:pPr>
            <a:r>
              <a:rPr lang="en-US" dirty="0"/>
              <a:t>Product Workspace</a:t>
            </a:r>
          </a:p>
          <a:p>
            <a:pPr marL="742950" lvl="1" indent="-285750">
              <a:buFont typeface="Arial" panose="020B0604020202020204" pitchFamily="34" charset="0"/>
              <a:buChar char="•"/>
            </a:pPr>
            <a:r>
              <a:rPr lang="en-US" dirty="0"/>
              <a:t>Price Workspace</a:t>
            </a:r>
          </a:p>
          <a:p>
            <a:pPr marL="742950" lvl="1" indent="-285750">
              <a:buFont typeface="Arial" panose="020B0604020202020204" pitchFamily="34" charset="0"/>
              <a:buChar char="•"/>
            </a:pPr>
            <a:r>
              <a:rPr lang="en-US" dirty="0"/>
              <a:t>People Workspace</a:t>
            </a:r>
          </a:p>
          <a:p>
            <a:pPr>
              <a:buFont typeface="Arial" panose="020B0604020202020204" pitchFamily="34" charset="0"/>
              <a:buChar char="•"/>
            </a:pPr>
            <a:r>
              <a:rPr lang="en-US" b="1" dirty="0"/>
              <a:t>Sales Capacity</a:t>
            </a:r>
            <a:endParaRPr lang="en-US" dirty="0"/>
          </a:p>
          <a:p>
            <a:pPr marL="742950" lvl="1" indent="-285750">
              <a:buFont typeface="Arial" panose="020B0604020202020204" pitchFamily="34" charset="0"/>
              <a:buChar char="•"/>
            </a:pPr>
            <a:r>
              <a:rPr lang="en-US" dirty="0"/>
              <a:t>Enterprise Workspace</a:t>
            </a:r>
          </a:p>
          <a:p>
            <a:pPr marL="742950" lvl="1" indent="-285750">
              <a:buFont typeface="Arial" panose="020B0604020202020204" pitchFamily="34" charset="0"/>
              <a:buChar char="•"/>
            </a:pPr>
            <a:r>
              <a:rPr lang="en-US" dirty="0"/>
              <a:t>Direct Sales Workspace</a:t>
            </a:r>
          </a:p>
          <a:p>
            <a:pPr>
              <a:buFont typeface="Arial" panose="020B0604020202020204" pitchFamily="34" charset="0"/>
              <a:buChar char="•"/>
            </a:pPr>
            <a:r>
              <a:rPr lang="en-US" b="1" dirty="0"/>
              <a:t>Finance Capacity</a:t>
            </a:r>
            <a:endParaRPr lang="en-US" dirty="0"/>
          </a:p>
          <a:p>
            <a:pPr marL="742950" lvl="1" indent="-285750">
              <a:buFont typeface="Arial" panose="020B0604020202020204" pitchFamily="34" charset="0"/>
              <a:buChar char="•"/>
            </a:pPr>
            <a:r>
              <a:rPr lang="en-US" dirty="0"/>
              <a:t>Admin Workspace</a:t>
            </a:r>
          </a:p>
          <a:p>
            <a:pPr marL="742950" lvl="1" indent="-285750">
              <a:buFont typeface="Arial" panose="020B0604020202020204" pitchFamily="34" charset="0"/>
              <a:buChar char="•"/>
            </a:pPr>
            <a:r>
              <a:rPr lang="en-US" dirty="0"/>
              <a:t>Budgeting Workspace</a:t>
            </a:r>
          </a:p>
          <a:p>
            <a:pPr marL="742950" lvl="1" indent="-285750">
              <a:buFont typeface="Arial" panose="020B0604020202020204" pitchFamily="34" charset="0"/>
              <a:buChar char="•"/>
            </a:pPr>
            <a:r>
              <a:rPr lang="en-US" dirty="0"/>
              <a:t>Planning Workspace</a:t>
            </a:r>
          </a:p>
          <a:p>
            <a:r>
              <a:rPr lang="en-US" i="1" dirty="0"/>
              <a:t>Structured by business functions (Marketing, Sales, Finance), each having its own workspaces.</a:t>
            </a:r>
            <a:endParaRPr lang="en-US" dirty="0"/>
          </a:p>
          <a:p>
            <a:endParaRPr lang="en-US" b="1" dirty="0"/>
          </a:p>
          <a:p>
            <a:r>
              <a:rPr lang="en-US" b="1" dirty="0"/>
              <a:t>Retail Company B (Finance and Marketing &amp; Sales Tenants)</a:t>
            </a:r>
          </a:p>
          <a:p>
            <a:pPr>
              <a:buFont typeface="Arial" panose="020B0604020202020204" pitchFamily="34" charset="0"/>
              <a:buChar char="•"/>
            </a:pPr>
            <a:r>
              <a:rPr lang="en-US" b="1" dirty="0"/>
              <a:t>Finance Tenant</a:t>
            </a:r>
            <a:endParaRPr lang="en-US" dirty="0"/>
          </a:p>
          <a:p>
            <a:pPr marL="742950" lvl="1" indent="-285750">
              <a:buFont typeface="Arial" panose="020B0604020202020204" pitchFamily="34" charset="0"/>
              <a:buChar char="•"/>
            </a:pPr>
            <a:r>
              <a:rPr lang="en-US" dirty="0"/>
              <a:t>Procurement Capacity:</a:t>
            </a:r>
          </a:p>
          <a:p>
            <a:pPr marL="1143000" lvl="2" indent="-228600">
              <a:buFont typeface="Arial" panose="020B0604020202020204" pitchFamily="34" charset="0"/>
              <a:buChar char="•"/>
            </a:pPr>
            <a:r>
              <a:rPr lang="en-US" dirty="0"/>
              <a:t>Admin Workspace</a:t>
            </a:r>
          </a:p>
          <a:p>
            <a:pPr marL="1143000" lvl="2" indent="-228600">
              <a:buFont typeface="Arial" panose="020B0604020202020204" pitchFamily="34" charset="0"/>
              <a:buChar char="•"/>
            </a:pPr>
            <a:r>
              <a:rPr lang="en-US" dirty="0"/>
              <a:t>Travel Workspace</a:t>
            </a:r>
          </a:p>
          <a:p>
            <a:pPr marL="742950" lvl="1" indent="-285750">
              <a:buFont typeface="Arial" panose="020B0604020202020204" pitchFamily="34" charset="0"/>
              <a:buChar char="•"/>
            </a:pPr>
            <a:r>
              <a:rPr lang="en-US" dirty="0"/>
              <a:t>Human Resources Capacity:</a:t>
            </a:r>
          </a:p>
          <a:p>
            <a:pPr marL="1143000" lvl="2" indent="-228600">
              <a:buFont typeface="Arial" panose="020B0604020202020204" pitchFamily="34" charset="0"/>
              <a:buChar char="•"/>
            </a:pPr>
            <a:r>
              <a:rPr lang="en-US" dirty="0"/>
              <a:t>Admin Workspace</a:t>
            </a:r>
          </a:p>
          <a:p>
            <a:pPr marL="1143000" lvl="2" indent="-228600">
              <a:buFont typeface="Arial" panose="020B0604020202020204" pitchFamily="34" charset="0"/>
              <a:buChar char="•"/>
            </a:pPr>
            <a:r>
              <a:rPr lang="en-US" dirty="0"/>
              <a:t>Training Workspace</a:t>
            </a:r>
          </a:p>
          <a:p>
            <a:pPr>
              <a:buFont typeface="Arial" panose="020B0604020202020204" pitchFamily="34" charset="0"/>
              <a:buChar char="•"/>
            </a:pPr>
            <a:r>
              <a:rPr lang="en-US" b="1" dirty="0"/>
              <a:t>Marketing and Sales Tenant</a:t>
            </a:r>
            <a:endParaRPr lang="en-US" dirty="0"/>
          </a:p>
          <a:p>
            <a:pPr marL="742950" lvl="1" indent="-285750">
              <a:buFont typeface="Arial" panose="020B0604020202020204" pitchFamily="34" charset="0"/>
              <a:buChar char="•"/>
            </a:pPr>
            <a:r>
              <a:rPr lang="en-US" b="1" dirty="0"/>
              <a:t>Europe Capacity</a:t>
            </a:r>
            <a:endParaRPr lang="en-US" dirty="0"/>
          </a:p>
          <a:p>
            <a:pPr marL="1143000" lvl="2" indent="-228600">
              <a:buFont typeface="Arial" panose="020B0604020202020204" pitchFamily="34" charset="0"/>
              <a:buChar char="•"/>
            </a:pPr>
            <a:r>
              <a:rPr lang="en-US" dirty="0"/>
              <a:t>Germany, France, Italy Workspaces</a:t>
            </a:r>
          </a:p>
          <a:p>
            <a:pPr marL="742950" lvl="1" indent="-285750">
              <a:buFont typeface="Arial" panose="020B0604020202020204" pitchFamily="34" charset="0"/>
              <a:buChar char="•"/>
            </a:pPr>
            <a:r>
              <a:rPr lang="en-US" b="1" dirty="0"/>
              <a:t>Asia Capacity</a:t>
            </a:r>
            <a:endParaRPr lang="en-US" dirty="0"/>
          </a:p>
          <a:p>
            <a:pPr marL="1143000" lvl="2" indent="-228600">
              <a:buFont typeface="Arial" panose="020B0604020202020204" pitchFamily="34" charset="0"/>
              <a:buChar char="•"/>
            </a:pPr>
            <a:r>
              <a:rPr lang="en-US" dirty="0"/>
              <a:t>India, China Workspaces</a:t>
            </a:r>
          </a:p>
          <a:p>
            <a:pPr marL="742950" lvl="1" indent="-285750">
              <a:buFont typeface="Arial" panose="020B0604020202020204" pitchFamily="34" charset="0"/>
              <a:buChar char="•"/>
            </a:pPr>
            <a:r>
              <a:rPr lang="en-US" b="1" dirty="0"/>
              <a:t>Australia Capacity</a:t>
            </a:r>
            <a:endParaRPr lang="en-US" dirty="0"/>
          </a:p>
          <a:p>
            <a:pPr marL="1143000" lvl="2" indent="-228600">
              <a:buFont typeface="Arial" panose="020B0604020202020204" pitchFamily="34" charset="0"/>
              <a:buChar char="•"/>
            </a:pPr>
            <a:r>
              <a:rPr lang="en-US" dirty="0"/>
              <a:t>Australia Workspace</a:t>
            </a:r>
          </a:p>
          <a:p>
            <a:pPr marL="742950" lvl="1" indent="-285750">
              <a:buFont typeface="Arial" panose="020B0604020202020204" pitchFamily="34" charset="0"/>
              <a:buChar char="•"/>
            </a:pPr>
            <a:r>
              <a:rPr lang="en-US" b="1" dirty="0"/>
              <a:t>America Capacity</a:t>
            </a:r>
            <a:endParaRPr lang="en-US" dirty="0"/>
          </a:p>
          <a:p>
            <a:pPr marL="1143000" lvl="2" indent="-228600">
              <a:buFont typeface="Arial" panose="020B0604020202020204" pitchFamily="34" charset="0"/>
              <a:buChar char="•"/>
            </a:pPr>
            <a:r>
              <a:rPr lang="en-US" dirty="0"/>
              <a:t>Brazil, Argentina, Canada Workspaces</a:t>
            </a:r>
          </a:p>
          <a:p>
            <a:endParaRPr lang="en-EG" dirty="0"/>
          </a:p>
          <a:p>
            <a:r>
              <a:rPr lang="en-EG" dirty="0"/>
              <a:t> </a:t>
            </a:r>
            <a:r>
              <a:rPr lang="en-US" i="1" dirty="0"/>
              <a:t>Structured by regions (Europe, Asia, America) and functions (Procurement, HR), making it ideal for global companies.</a:t>
            </a:r>
            <a:endParaRPr lang="en-US" dirty="0"/>
          </a:p>
          <a:p>
            <a:pPr>
              <a:buFont typeface="Arial" panose="020B0604020202020204" pitchFamily="34" charset="0"/>
              <a:buChar char="•"/>
            </a:pPr>
            <a:endParaRPr lang="en-US" b="1" dirty="0"/>
          </a:p>
          <a:p>
            <a:pPr>
              <a:buFont typeface="Arial" panose="020B0604020202020204" pitchFamily="34" charset="0"/>
              <a:buChar char="•"/>
            </a:pPr>
            <a:r>
              <a:rPr lang="en-US" b="1" dirty="0"/>
              <a:t>Retail Company A</a:t>
            </a:r>
            <a:r>
              <a:rPr lang="en-US" dirty="0"/>
              <a:t> follows a </a:t>
            </a:r>
            <a:r>
              <a:rPr lang="en-US" b="1" dirty="0"/>
              <a:t>business-function-based structure</a:t>
            </a:r>
            <a:r>
              <a:rPr lang="en-US" dirty="0"/>
              <a:t> (Marketing, Sales, Finance).</a:t>
            </a:r>
          </a:p>
          <a:p>
            <a:pPr>
              <a:buFont typeface="Arial" panose="020B0604020202020204" pitchFamily="34" charset="0"/>
              <a:buChar char="•"/>
            </a:pPr>
            <a:r>
              <a:rPr lang="en-US" b="1" dirty="0"/>
              <a:t>Retail Company B</a:t>
            </a:r>
            <a:r>
              <a:rPr lang="en-US" dirty="0"/>
              <a:t> follows a </a:t>
            </a:r>
            <a:r>
              <a:rPr lang="en-US" b="1" dirty="0"/>
              <a:t>region-based structure</a:t>
            </a:r>
            <a:r>
              <a:rPr lang="en-US" dirty="0"/>
              <a:t> (Europe, Asia, America).</a:t>
            </a:r>
          </a:p>
          <a:p>
            <a:pPr>
              <a:buFont typeface="Arial" panose="020B0604020202020204" pitchFamily="34" charset="0"/>
              <a:buChar char="•"/>
            </a:pPr>
            <a:r>
              <a:rPr lang="en-US" dirty="0"/>
              <a:t>This demonstrates the </a:t>
            </a:r>
            <a:r>
              <a:rPr lang="en-US" b="1" dirty="0"/>
              <a:t>flexibility of Microsoft Fabric</a:t>
            </a:r>
            <a:r>
              <a:rPr lang="en-US" dirty="0"/>
              <a:t> to support different </a:t>
            </a:r>
            <a:r>
              <a:rPr lang="en-US" b="1" dirty="0"/>
              <a:t>business needs and organizational structures.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524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learn.microsoft.com</a:t>
            </a:r>
            <a:r>
              <a:rPr lang="en-US" dirty="0"/>
              <a:t>/</a:t>
            </a:r>
            <a:r>
              <a:rPr lang="en-US" dirty="0" err="1"/>
              <a:t>en</a:t>
            </a:r>
            <a:r>
              <a:rPr lang="en-US" dirty="0"/>
              <a:t>-us/fabric/enterprise/licenses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20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Public preview available March 23</a:t>
            </a:r>
            <a:r>
              <a:rPr lang="en-US" sz="1200" baseline="30000" dirty="0"/>
              <a:t>rd</a:t>
            </a:r>
            <a:r>
              <a:rPr lang="en-US" sz="1200" dirty="0"/>
              <a:t>.  Switch in admin console to run the functionality on/off completely.  It will be off by default until July 1</a:t>
            </a:r>
            <a:r>
              <a:rPr lang="en-US" sz="1200" baseline="30000" dirty="0"/>
              <a:t>st</a:t>
            </a:r>
            <a:r>
              <a:rPr lang="en-US" sz="1200" dirty="0"/>
              <a:t>, when it will be switched on unless they go into the admin console and say “No, I don’t want to have this switched on starting July 1</a:t>
            </a:r>
            <a:r>
              <a:rPr lang="en-US" sz="1200" baseline="30000" dirty="0"/>
              <a:t>st</a:t>
            </a:r>
            <a:r>
              <a:rPr lang="en-US" sz="1200" dirty="0"/>
              <a:t>”.  Can control at the tenant and capacity levels.</a:t>
            </a:r>
          </a:p>
          <a:p>
            <a:pPr marL="0" indent="0">
              <a:buNone/>
            </a:pPr>
            <a:r>
              <a:rPr lang="en-US" sz="1200" dirty="0"/>
              <a:t>The Microsoft Fabric (Preview) trial includes access to the Fabric product experiences and the resources to create and host Fabric items. The Fabric (Preview) trial lasts until Fabric General Availability (GA), unless canceled. After GA, the Fabric (Preview) trial converts to the GA version and is extended for 60 days.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28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07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177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106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spcBef>
                <a:spcPts val="0"/>
              </a:spcBef>
              <a:spcAft>
                <a:spcPts val="0"/>
              </a:spcAft>
              <a:buFont typeface="Arial" panose="020B0604020202020204" pitchFamily="34" charset="0"/>
              <a:buChar char="•"/>
            </a:pPr>
            <a:r>
              <a:rPr lang="en-US" sz="1800" dirty="0">
                <a:solidFill>
                  <a:srgbClr val="000000"/>
                </a:solidFill>
                <a:effectLst/>
                <a:latin typeface="Segoe UI" panose="020B0502040204020203" pitchFamily="34" charset="0"/>
                <a:ea typeface="Times New Roman" panose="02020603050405020304" pitchFamily="18" charset="0"/>
              </a:rPr>
              <a:t>The Microsoft Fabric Lakehouse analytics scenario makes it so that data can be ingested into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with shortcuts to other clouds repositories, pipelines, and dataflows in order to allow end-users to leverage other data.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285750" marR="0" indent="-285750" algn="l">
              <a:spcBef>
                <a:spcPts val="0"/>
              </a:spcBef>
              <a:spcAft>
                <a:spcPts val="0"/>
              </a:spcAft>
              <a:buFont typeface="Arial" panose="020B0604020202020204" pitchFamily="34" charset="0"/>
              <a:buChar char="•"/>
            </a:pPr>
            <a:r>
              <a:rPr lang="en-US" sz="1800" dirty="0">
                <a:solidFill>
                  <a:srgbClr val="000000"/>
                </a:solidFill>
                <a:effectLst/>
                <a:latin typeface="Segoe UI" panose="020B0502040204020203" pitchFamily="34" charset="0"/>
                <a:ea typeface="Times New Roman" panose="02020603050405020304" pitchFamily="18" charset="0"/>
              </a:rPr>
              <a:t>Once that data has been pulled into Microsoft Fabric, users can leverage notebooks to transform that data in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and then store them in </a:t>
            </a:r>
            <a:r>
              <a:rPr lang="en-US" sz="1800" dirty="0" err="1">
                <a:solidFill>
                  <a:srgbClr val="000000"/>
                </a:solidFill>
                <a:effectLst/>
                <a:latin typeface="Segoe UI" panose="020B0502040204020203" pitchFamily="34" charset="0"/>
                <a:ea typeface="Times New Roman" panose="02020603050405020304" pitchFamily="18" charset="0"/>
              </a:rPr>
              <a:t>Lakehouses</a:t>
            </a:r>
            <a:r>
              <a:rPr lang="en-US" sz="1800" dirty="0">
                <a:solidFill>
                  <a:srgbClr val="000000"/>
                </a:solidFill>
                <a:effectLst/>
                <a:latin typeface="Segoe UI" panose="020B0502040204020203" pitchFamily="34" charset="0"/>
                <a:ea typeface="Times New Roman" panose="02020603050405020304" pitchFamily="18" charset="0"/>
              </a:rPr>
              <a:t> with medallion structure.</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Segoe UI" panose="020B0502040204020203" pitchFamily="34" charset="0"/>
                <a:ea typeface="Times New Roman" panose="02020603050405020304" pitchFamily="18" charset="0"/>
              </a:rPr>
              <a:t>From there, users can begin to analyze and visualize that data with Power BI using the see-through mode or SQL endpoints.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2/18/25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6324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spcBef>
                <a:spcPts val="0"/>
              </a:spcBef>
              <a:spcAft>
                <a:spcPts val="0"/>
              </a:spcAft>
              <a:buFont typeface="Arial" panose="020B0604020202020204" pitchFamily="34" charset="0"/>
              <a:buChar char="•"/>
            </a:pPr>
            <a:r>
              <a:rPr lang="en-US" sz="1800" dirty="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dirty="0">
              <a:effectLst/>
              <a:latin typeface="Times New Roman" panose="02020603050405020304" pitchFamily="18" charset="0"/>
              <a:ea typeface="Times New Roman" panose="02020603050405020304" pitchFamily="18" charset="0"/>
            </a:endParaRPr>
          </a:p>
          <a:p>
            <a:pPr marL="285750" marR="0" indent="-285750" algn="l">
              <a:spcBef>
                <a:spcPts val="0"/>
              </a:spcBef>
              <a:spcAft>
                <a:spcPts val="0"/>
              </a:spcAft>
              <a:buFont typeface="Arial" panose="020B0604020202020204" pitchFamily="34" charset="0"/>
              <a:buChar char="•"/>
            </a:pPr>
            <a:r>
              <a:rPr lang="en-US" sz="1800" dirty="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One Lake.  </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2/18/25 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79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477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657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B75A25-C412-4393-8686-E2F0DF0FFF99}" type="slidenum">
              <a:rPr lang="en-US" smtClean="0"/>
              <a:t>26</a:t>
            </a:fld>
            <a:endParaRPr lang="en-US"/>
          </a:p>
        </p:txBody>
      </p:sp>
    </p:spTree>
    <p:extLst>
      <p:ext uri="{BB962C8B-B14F-4D97-AF65-F5344CB8AC3E}">
        <p14:creationId xmlns:p14="http://schemas.microsoft.com/office/powerpoint/2010/main" val="1695992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https://learn.microsoft.com/en-us/fabric/get-started/decision-guide-warehouse-lakehouse</a:t>
            </a:r>
          </a:p>
          <a:p>
            <a:pPr marL="171450" indent="-171450">
              <a:buFont typeface="Arial" panose="020B0604020202020204" pitchFamily="34" charset="0"/>
              <a:buChar char="•"/>
            </a:pPr>
            <a:r>
              <a:rPr lang="en-US" dirty="0"/>
              <a:t>Lakehouse: call it delta lake, owned and managed by Spark, customer can update files - it's user owned.  Use if customer likes Spark and using </a:t>
            </a:r>
            <a:r>
              <a:rPr lang="en-US" dirty="0" err="1"/>
              <a:t>filesWarehouse</a:t>
            </a:r>
            <a:r>
              <a:rPr lang="en-US" dirty="0"/>
              <a:t>: well structured, SQL front door, transactional guarantees, multi-table transactions.  Nobody except the SQL engine can update the files.  Use if customer is comfortable with SQL, comes from a relational database world</a:t>
            </a:r>
          </a:p>
          <a:p>
            <a:endParaRPr lang="en-US" dirty="0"/>
          </a:p>
          <a:p>
            <a:endParaRPr lang="en-US" dirty="0"/>
          </a:p>
          <a:p>
            <a:r>
              <a:rPr lang="en-US" dirty="0"/>
              <a:t>LDF and MDF are still used behind the scenes.  Can query the warehouse from the </a:t>
            </a:r>
            <a:r>
              <a:rPr lang="en-US" dirty="0" err="1"/>
              <a:t>lakehouse</a:t>
            </a:r>
            <a:r>
              <a:rPr lang="en-US" dirty="0"/>
              <a:t>, but can’t do opposite.  Data is synced into </a:t>
            </a:r>
            <a:r>
              <a:rPr lang="en-US" dirty="0" err="1"/>
              <a:t>onelake</a:t>
            </a:r>
            <a:r>
              <a:rPr lang="en-US" dirty="0"/>
              <a:t> from LDF and MDF (only INSERT works for now)</a:t>
            </a:r>
          </a:p>
          <a:p>
            <a:endParaRPr lang="en-US" dirty="0"/>
          </a:p>
          <a:p>
            <a:r>
              <a:rPr lang="en-US" dirty="0"/>
              <a:t>Can't support everything SQL supports with the current open source format at Delta, (multi-table transactions, indexing), so have to use SQL engine</a:t>
            </a:r>
          </a:p>
          <a:p>
            <a:r>
              <a:rPr lang="en-US" dirty="0"/>
              <a:t>Want to get to a point where don't use LDF/MDF files but use delta underneath.  Talk about using Iceberg way down the road</a:t>
            </a:r>
          </a:p>
          <a:p>
            <a:endParaRPr lang="en-US" dirty="0"/>
          </a:p>
          <a:p>
            <a:r>
              <a:rPr lang="en-US" dirty="0"/>
              <a:t>Other knobs to turn? What should we expose?  Hide things (DMV, explain plan) because can't tune.  Performance DBA's - getting rid of another part of your job</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970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610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Direct Lake mode is a groundbreaking new engine capability to analyze very large datasets in Power BI.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technology is based on the idea to load parquet-formatted files directly from a data lake without having to query a Data Warehouse or Lakehouse endpoint and without having to import or duplicate data into a Power BI dataset.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Direct Lake is a fast path to load the data from the lake straight into the Power BI engine, ready for analysis. It loads the data directly from the files into memory at runtime.  Because there is no explicit import process, it is possible to pick up any changes at the source as they occur, thus combining the advantages of Direct Query and import mode while avoiding their disadvantages. Direct Lake can read parquet-formatted delta files, </a:t>
            </a:r>
            <a:r>
              <a:rPr lang="en-US" sz="1200" b="1" dirty="0"/>
              <a:t>but for best performance you should compress the data using the VORDER compression method (50%-70% more compression).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____</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pPr>
              <a:buFont typeface="Arial" panose="020B0604020202020204" pitchFamily="34" charset="0"/>
              <a:buChar char="•"/>
            </a:pPr>
            <a:r>
              <a:rPr lang="en-US" dirty="0"/>
              <a:t>It’s an </a:t>
            </a:r>
            <a:r>
              <a:rPr lang="en-US" b="1" dirty="0"/>
              <a:t>“on-demand” import model</a:t>
            </a:r>
            <a:r>
              <a:rPr lang="en-US" dirty="0"/>
              <a:t> – loading into memory the columns in tables which are needed for the </a:t>
            </a:r>
            <a:r>
              <a:rPr lang="en-US" dirty="0" err="1"/>
              <a:t>query.There</a:t>
            </a:r>
            <a:r>
              <a:rPr lang="en-US" dirty="0"/>
              <a:t> is an </a:t>
            </a:r>
            <a:r>
              <a:rPr lang="en-US" b="1" dirty="0"/>
              <a:t>initial slower cold cache performance</a:t>
            </a:r>
            <a:r>
              <a:rPr lang="en-US" dirty="0"/>
              <a:t>.</a:t>
            </a:r>
          </a:p>
          <a:p>
            <a:pPr>
              <a:buFont typeface="Arial" panose="020B0604020202020204" pitchFamily="34" charset="0"/>
              <a:buChar char="•"/>
            </a:pPr>
            <a:r>
              <a:rPr lang="en-US" dirty="0"/>
              <a:t>There is a </a:t>
            </a:r>
            <a:r>
              <a:rPr lang="en-US" b="1" dirty="0" err="1"/>
              <a:t>fall-back</a:t>
            </a:r>
            <a:r>
              <a:rPr lang="en-US" b="1" dirty="0"/>
              <a:t> mechanism to Direct Query mode</a:t>
            </a:r>
            <a:r>
              <a:rPr lang="en-US" dirty="0"/>
              <a:t> in certain </a:t>
            </a:r>
            <a:r>
              <a:rPr lang="en-US" dirty="0" err="1"/>
              <a:t>scenarios:When</a:t>
            </a:r>
            <a:r>
              <a:rPr lang="en-US" dirty="0"/>
              <a:t> the data cannot be loaded into memory.</a:t>
            </a:r>
          </a:p>
          <a:p>
            <a:pPr lvl="1">
              <a:buFont typeface="Arial" panose="020B0604020202020204" pitchFamily="34" charset="0"/>
              <a:buChar char="•"/>
            </a:pPr>
            <a:r>
              <a:rPr lang="en-US" dirty="0"/>
              <a:t>Query is too complex.</a:t>
            </a:r>
          </a:p>
          <a:p>
            <a:pPr lvl="1">
              <a:buFont typeface="Arial" panose="020B0604020202020204" pitchFamily="34" charset="0"/>
              <a:buChar char="•"/>
            </a:pPr>
            <a:r>
              <a:rPr lang="en-US" b="1" dirty="0"/>
              <a:t>PBI Desktop</a:t>
            </a:r>
            <a:r>
              <a:rPr lang="en-US" dirty="0"/>
              <a:t> is used for authoring.</a:t>
            </a:r>
          </a:p>
          <a:p>
            <a:pPr lvl="1">
              <a:buFont typeface="Arial" panose="020B0604020202020204" pitchFamily="34" charset="0"/>
              <a:buChar char="•"/>
            </a:pPr>
            <a:r>
              <a:rPr lang="en-US" b="1" dirty="0"/>
              <a:t>RLS (Row-Level Security)</a:t>
            </a:r>
            <a:r>
              <a:rPr lang="en-US" dirty="0"/>
              <a:t> is used.</a:t>
            </a:r>
          </a:p>
          <a:p>
            <a:pPr>
              <a:buFont typeface="Arial" panose="020B0604020202020204" pitchFamily="34" charset="0"/>
              <a:buChar char="•"/>
            </a:pPr>
            <a:r>
              <a:rPr lang="en-US" dirty="0"/>
              <a:t>It can also be seen as a </a:t>
            </a:r>
            <a:r>
              <a:rPr lang="en-US" b="1" dirty="0"/>
              <a:t>Direct Query mode with some import cache</a:t>
            </a:r>
            <a:r>
              <a:rPr lang="en-US" dirty="0"/>
              <a:t>, combining the </a:t>
            </a:r>
            <a:r>
              <a:rPr lang="en-US" b="1" dirty="0"/>
              <a:t>best of both worlds</a:t>
            </a:r>
            <a:r>
              <a:rPr lang="en-US" dirty="0"/>
              <a:t>.</a:t>
            </a:r>
          </a:p>
          <a:p>
            <a:pPr>
              <a:buFont typeface="Arial" panose="020B0604020202020204" pitchFamily="34" charset="0"/>
              <a:buChar char="•"/>
            </a:pPr>
            <a:r>
              <a:rPr lang="en-US" dirty="0"/>
              <a:t>The dataset is </a:t>
            </a:r>
            <a:r>
              <a:rPr lang="en-US" b="1" dirty="0"/>
              <a:t>tied to the version of the Delta file</a:t>
            </a:r>
            <a:r>
              <a:rPr lang="en-US" dirty="0"/>
              <a:t> when the dataset was created.</a:t>
            </a:r>
          </a:p>
          <a:p>
            <a:pPr lvl="1">
              <a:buFont typeface="Arial" panose="020B0604020202020204" pitchFamily="34" charset="0"/>
              <a:buChar char="•"/>
            </a:pPr>
            <a:r>
              <a:rPr lang="en-US" dirty="0"/>
              <a:t>A </a:t>
            </a:r>
            <a:r>
              <a:rPr lang="en-US" b="1" dirty="0"/>
              <a:t>refresh is needed</a:t>
            </a:r>
            <a:r>
              <a:rPr lang="en-US" dirty="0"/>
              <a:t> to pick up the new version.</a:t>
            </a:r>
          </a:p>
          <a:p>
            <a:pPr lvl="1">
              <a:buFont typeface="Arial" panose="020B0604020202020204" pitchFamily="34" charset="0"/>
              <a:buChar char="•"/>
            </a:pPr>
            <a:r>
              <a:rPr lang="en-US" dirty="0"/>
              <a:t>At </a:t>
            </a:r>
            <a:r>
              <a:rPr lang="en-US" b="1" dirty="0"/>
              <a:t>General Availability (GA), this will be configurable</a:t>
            </a:r>
            <a:r>
              <a:rPr lang="en-US" dirty="0"/>
              <a:t> – users can choose between </a:t>
            </a:r>
            <a:r>
              <a:rPr lang="en-US" b="1" dirty="0"/>
              <a:t>showing the latest data or requiring a refresh</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86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a:solidFill>
                  <a:schemeClr val="tx1"/>
                </a:solidFill>
                <a:latin typeface="Plus Jakarta Sans" pitchFamily="2" charset="0"/>
                <a:ea typeface="+mj-ea"/>
              </a:rPr>
              <a:t>Data Factory </a:t>
            </a:r>
            <a:r>
              <a:rPr lang="en-US" sz="1200" dirty="0"/>
              <a:t>: </a:t>
            </a:r>
            <a:r>
              <a:rPr lang="en-GB" sz="1200" b="0" i="0" dirty="0">
                <a:solidFill>
                  <a:srgbClr val="242532"/>
                </a:solidFill>
                <a:effectLst/>
                <a:latin typeface="Arimo"/>
              </a:rPr>
              <a:t>This combines the </a:t>
            </a:r>
            <a:r>
              <a:rPr lang="en-GB" sz="1200" b="0" i="0" u="none" strike="noStrike" dirty="0">
                <a:effectLst/>
                <a:latin typeface="Arimo"/>
              </a:rPr>
              <a:t>Azure data factory</a:t>
            </a:r>
            <a:r>
              <a:rPr lang="en-GB" sz="1200" b="0" i="0" dirty="0">
                <a:solidFill>
                  <a:srgbClr val="242532"/>
                </a:solidFill>
                <a:effectLst/>
                <a:latin typeface="Arimo"/>
              </a:rPr>
              <a:t> and Power Query enabling the construction of dataflows and data pipelines</a:t>
            </a:r>
            <a:r>
              <a:rPr lang="en-US" sz="1200" b="0" i="0" dirty="0">
                <a:solidFill>
                  <a:srgbClr val="242532"/>
                </a:solidFill>
                <a:effectLst/>
                <a:latin typeface="Arimo"/>
              </a:rPr>
              <a:t> .</a:t>
            </a:r>
          </a:p>
          <a:p>
            <a:pPr marL="171450" indent="-171450">
              <a:buFont typeface="Arial" panose="020B0604020202020204" pitchFamily="34" charset="0"/>
              <a:buChar char="•"/>
            </a:pPr>
            <a:r>
              <a:rPr lang="en-GB" sz="1200" b="1" dirty="0">
                <a:latin typeface="Plus Jakarta Sans" pitchFamily="2" charset="0"/>
                <a:ea typeface="+mj-ea"/>
                <a:cs typeface="Plus Jakarta Sans" pitchFamily="2" charset="0"/>
              </a:rPr>
              <a:t>Synapse Data Engineering :</a:t>
            </a:r>
            <a:r>
              <a:rPr lang="en-GB" sz="1200" b="0" i="0" dirty="0">
                <a:solidFill>
                  <a:srgbClr val="242532"/>
                </a:solidFill>
                <a:effectLst/>
                <a:latin typeface="Arimo"/>
              </a:rPr>
              <a:t>This provides a Spark platform with great authoring experiences. This enables data engineers to perform large scale data transformation and democratize data through the </a:t>
            </a:r>
            <a:r>
              <a:rPr lang="en-GB" sz="1200" b="0" i="0" dirty="0" err="1">
                <a:solidFill>
                  <a:srgbClr val="242532"/>
                </a:solidFill>
                <a:effectLst/>
                <a:latin typeface="Arimo"/>
              </a:rPr>
              <a:t>lakehouse</a:t>
            </a:r>
            <a:r>
              <a:rPr lang="en-GB" sz="1200" b="0" i="0" dirty="0">
                <a:solidFill>
                  <a:srgbClr val="242532"/>
                </a:solidFill>
                <a:effectLst/>
                <a:latin typeface="Arimo"/>
              </a:rPr>
              <a:t>.</a:t>
            </a:r>
            <a:endParaRPr lang="en-GB" sz="1200" dirty="0">
              <a:latin typeface="Arim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Synapse Data Science</a:t>
            </a:r>
            <a:r>
              <a:rPr lang="en-US" sz="1200" b="1" dirty="0">
                <a:latin typeface="Plus Jakarta Sans" pitchFamily="2" charset="0"/>
                <a:ea typeface="+mj-ea"/>
                <a:cs typeface="Plus Jakarta Sans" pitchFamily="2" charset="0"/>
              </a:rPr>
              <a:t> : </a:t>
            </a:r>
            <a:r>
              <a:rPr lang="en-GB" sz="1200" b="0" i="0" dirty="0">
                <a:solidFill>
                  <a:srgbClr val="242532"/>
                </a:solidFill>
                <a:effectLst/>
                <a:latin typeface="Arimo"/>
              </a:rPr>
              <a:t>This enables you to build, deploy, and operationalize machine learning models. It integrates with Azure Machine Learning to provide built-in experiment tracking and model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Synapse Real Time Analytics</a:t>
            </a:r>
            <a:r>
              <a:rPr lang="en-US" sz="1200" b="1" dirty="0">
                <a:latin typeface="Plus Jakarta Sans" pitchFamily="2" charset="0"/>
                <a:ea typeface="+mj-ea"/>
                <a:cs typeface="Plus Jakarta Sans" pitchFamily="2" charset="0"/>
              </a:rPr>
              <a:t> : </a:t>
            </a:r>
            <a:r>
              <a:rPr lang="en-GB" sz="1200" b="0" i="0" dirty="0">
                <a:solidFill>
                  <a:srgbClr val="242532"/>
                </a:solidFill>
                <a:effectLst/>
                <a:latin typeface="Arimo"/>
              </a:rPr>
              <a:t>Through ingestion through event streams or processing in KQL Through ingestion through event streams or processing in KQL (Kusto Query Language). Fabric is designed to work with real time data.</a:t>
            </a:r>
            <a:endParaRPr lang="en-GB" sz="1200" dirty="0">
              <a:latin typeface="Arim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Power BI</a:t>
            </a:r>
            <a:r>
              <a:rPr lang="en-US" sz="1200" b="1" dirty="0">
                <a:latin typeface="Plus Jakarta Sans" pitchFamily="2" charset="0"/>
                <a:ea typeface="+mj-ea"/>
                <a:cs typeface="Plus Jakarta Sans" pitchFamily="2" charset="0"/>
              </a:rPr>
              <a:t> : </a:t>
            </a:r>
            <a:r>
              <a:rPr lang="en-GB" sz="1200" b="0" i="0" dirty="0">
                <a:solidFill>
                  <a:srgbClr val="242532"/>
                </a:solidFill>
                <a:effectLst/>
                <a:latin typeface="Arimo"/>
              </a:rPr>
              <a:t>Fabric contains a cloud version of this Business intelligence Platform.</a:t>
            </a:r>
            <a:endParaRPr lang="en-GB" sz="1200" dirty="0">
              <a:latin typeface="Arim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Data Activator</a:t>
            </a:r>
            <a:r>
              <a:rPr lang="en-US" sz="1200" b="1" dirty="0">
                <a:latin typeface="Plus Jakarta Sans" pitchFamily="2" charset="0"/>
                <a:ea typeface="+mj-ea"/>
                <a:cs typeface="Plus Jakarta Sans" pitchFamily="2" charset="0"/>
              </a:rPr>
              <a:t> : </a:t>
            </a:r>
            <a:r>
              <a:rPr lang="en-GB" sz="1200" b="0" i="0" dirty="0">
                <a:solidFill>
                  <a:srgbClr val="242532"/>
                </a:solidFill>
                <a:effectLst/>
                <a:latin typeface="Arimo"/>
              </a:rPr>
              <a:t>This monitors data in Power BI reports and Event streams items. When data hits certain thresholds or matches other patterns, it automatically takes appropriate action such as sending out alerts</a:t>
            </a:r>
            <a:endParaRPr lang="en-GB" sz="1200" dirty="0">
              <a:latin typeface="Arim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One Lake</a:t>
            </a:r>
            <a:r>
              <a:rPr lang="en-US" sz="1200" b="1" dirty="0">
                <a:latin typeface="Plus Jakarta Sans" pitchFamily="2" charset="0"/>
                <a:ea typeface="+mj-ea"/>
                <a:cs typeface="Plus Jakarta Sans" pitchFamily="2" charset="0"/>
              </a:rPr>
              <a:t> :</a:t>
            </a:r>
            <a:r>
              <a:rPr lang="en-GB" sz="1200" dirty="0"/>
              <a:t>The </a:t>
            </a:r>
            <a:r>
              <a:rPr lang="en-GB" sz="1200" dirty="0">
                <a:effectLst/>
                <a:latin typeface="Calibri" panose="020F0502020204030204" pitchFamily="34" charset="0"/>
              </a:rPr>
              <a:t>Data Warehouse experience provides industry leading SQL performance and scale. </a:t>
            </a:r>
            <a:br>
              <a:rPr lang="en-GB" sz="1200" dirty="0">
                <a:effectLst/>
                <a:latin typeface="Calibri" panose="020F0502020204030204" pitchFamily="34" charset="0"/>
              </a:rPr>
            </a:br>
            <a:r>
              <a:rPr lang="en-GB" sz="1200" dirty="0">
                <a:effectLst/>
                <a:latin typeface="Calibri" panose="020F0502020204030204" pitchFamily="34" charset="0"/>
              </a:rPr>
              <a:t>It separates compute from storage, enabling independent scaling of both the components. It stores data in the open Delta Lake format.</a:t>
            </a:r>
            <a:endParaRPr lang="en-GB" sz="1200" dirty="0">
              <a:latin typeface="Arim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Arim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Plus Jakarta Sans" pitchFamily="2" charset="0"/>
                <a:ea typeface="+mj-ea"/>
                <a:cs typeface="Plus Jakarta Sans" pitchFamily="2" charset="0"/>
              </a:rPr>
              <a:t>_________________________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latin typeface="Plus Jakarta Sans" pitchFamily="2" charset="0"/>
              <a:ea typeface="+mj-ea"/>
              <a:cs typeface="Plus Jakarta Sans" pitchFamily="2" charset="0"/>
            </a:endParaRPr>
          </a:p>
          <a:p>
            <a:pPr marL="285750" marR="0" indent="-285750">
              <a:lnSpc>
                <a:spcPct val="107000"/>
              </a:lnSpc>
              <a:spcBef>
                <a:spcPts val="0"/>
              </a:spcBef>
              <a:spcAft>
                <a:spcPts val="0"/>
              </a:spcAft>
              <a:buFont typeface="Arial" panose="020B0604020202020204" pitchFamily="34" charset="0"/>
              <a:buChar char="•"/>
              <a:tabLst>
                <a:tab pos="457200" algn="l"/>
              </a:tabLst>
            </a:pPr>
            <a:r>
              <a:rPr lang="en-US" sz="1600" dirty="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a:t>
            </a:r>
            <a:r>
              <a:rPr lang="en-US" sz="1600" dirty="0" err="1">
                <a:solidFill>
                  <a:srgbClr val="000000"/>
                </a:solidFill>
                <a:effectLst/>
                <a:latin typeface="Segoe UI" panose="020B0502040204020203" pitchFamily="34" charset="0"/>
                <a:ea typeface="Calibri" panose="020F0502020204030204" pitchFamily="34" charset="0"/>
                <a:cs typeface="Arial" panose="020B0604020202020204" pitchFamily="34" charset="0"/>
              </a:rPr>
              <a:t>lakehouse</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600" dirty="0">
                <a:effectLst/>
                <a:latin typeface="Segoe UI" panose="020B0502040204020203"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0"/>
              </a:spcAft>
              <a:buFont typeface="Arial" panose="020B0604020202020204" pitchFamily="34" charset="0"/>
              <a:buChar char="•"/>
              <a:tabLst>
                <a:tab pos="457200" algn="l"/>
              </a:tabLst>
            </a:pPr>
            <a:r>
              <a:rPr lang="en-US" sz="1600" b="1" dirty="0">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1600" dirty="0">
                <a:effectLst/>
                <a:latin typeface="Segoe UI" panose="020B0502040204020203" pitchFamily="34" charset="0"/>
                <a:ea typeface="Calibri" panose="020F0502020204030204" pitchFamily="34" charset="0"/>
                <a:cs typeface="Arial" panose="020B0604020202020204" pitchFamily="34" charset="0"/>
              </a:rPr>
              <a:t> – </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1600" dirty="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600" dirty="0">
                <a:effectLst/>
                <a:latin typeface="Segoe UI" panose="020B0502040204020203"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0"/>
              </a:spcAft>
              <a:buFont typeface="Arial" panose="020B0604020202020204" pitchFamily="34" charset="0"/>
              <a:buChar char="•"/>
              <a:tabLst>
                <a:tab pos="457200" algn="l"/>
              </a:tabLst>
            </a:pPr>
            <a:r>
              <a:rPr lang="en-US" sz="1600" b="1" dirty="0">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1600" dirty="0">
                <a:effectLst/>
                <a:latin typeface="Segoe UI" panose="020B0502040204020203" pitchFamily="34" charset="0"/>
                <a:ea typeface="Calibri" panose="020F0502020204030204" pitchFamily="34" charset="0"/>
                <a:cs typeface="Arial" panose="020B0604020202020204" pitchFamily="34" charset="0"/>
              </a:rPr>
              <a:t> – </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1600" dirty="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600" dirty="0">
                <a:effectLst/>
                <a:latin typeface="Segoe UI" panose="020B0502040204020203"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0"/>
              </a:spcAft>
              <a:buFont typeface="Arial" panose="020B0604020202020204" pitchFamily="34" charset="0"/>
              <a:buChar char="•"/>
              <a:tabLst>
                <a:tab pos="457200" algn="l"/>
              </a:tabLst>
            </a:pPr>
            <a:r>
              <a:rPr lang="en-US" sz="1600" b="1" dirty="0">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1600" dirty="0">
                <a:effectLst/>
                <a:latin typeface="Segoe UI" panose="020B0502040204020203" pitchFamily="34" charset="0"/>
                <a:ea typeface="Calibri" panose="020F0502020204030204" pitchFamily="34" charset="0"/>
                <a:cs typeface="Arial" panose="020B0604020202020204" pitchFamily="34" charset="0"/>
              </a:rPr>
              <a:t> – With </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1600" dirty="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endParaRPr lang="en-US" sz="1600" b="0" i="0" dirty="0">
              <a:solidFill>
                <a:srgbClr val="242532"/>
              </a:solidFill>
              <a:effectLst/>
              <a:latin typeface="Arimo"/>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67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786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effectLst/>
                <a:latin typeface="Helvetica" pitchFamily="2" charset="0"/>
              </a:rPr>
              <a:t>Copilot accelerated</a:t>
            </a:r>
          </a:p>
          <a:p>
            <a:r>
              <a:rPr lang="en-US" dirty="0">
                <a:solidFill>
                  <a:srgbClr val="FFFFFF"/>
                </a:solidFill>
                <a:effectLst/>
                <a:latin typeface="Helvetica" pitchFamily="2" charset="0"/>
              </a:rPr>
              <a:t>Gen AI on your data</a:t>
            </a:r>
          </a:p>
          <a:p>
            <a:r>
              <a:rPr lang="en-US" dirty="0">
                <a:solidFill>
                  <a:srgbClr val="FFFFFF"/>
                </a:solidFill>
                <a:effectLst/>
                <a:latin typeface="Helvetica" pitchFamily="2" charset="0"/>
              </a:rPr>
              <a:t>AI-driven insights</a:t>
            </a:r>
          </a:p>
          <a:p>
            <a:pPr marL="171450" indent="-171450">
              <a:buFont typeface="Arial" panose="020B0604020202020204" pitchFamily="34" charset="0"/>
              <a:buChar char="•"/>
            </a:pPr>
            <a:endParaRPr lang="en-US" sz="1200" b="1" kern="1200" dirty="0">
              <a:solidFill>
                <a:schemeClr val="tx1"/>
              </a:solidFill>
              <a:latin typeface="Plus Jakarta Sans" pitchFamily="2" charset="0"/>
              <a:ea typeface="+mj-ea"/>
            </a:endParaRPr>
          </a:p>
          <a:p>
            <a:pPr marL="171450" indent="-171450">
              <a:buFont typeface="Arial" panose="020B0604020202020204" pitchFamily="34" charset="0"/>
              <a:buChar char="•"/>
            </a:pPr>
            <a:r>
              <a:rPr lang="en-US" sz="1200" b="1" kern="1200" dirty="0">
                <a:solidFill>
                  <a:schemeClr val="tx1"/>
                </a:solidFill>
                <a:latin typeface="Plus Jakarta Sans" pitchFamily="2" charset="0"/>
                <a:ea typeface="+mj-ea"/>
              </a:rPr>
              <a:t>Data Factory </a:t>
            </a:r>
            <a:r>
              <a:rPr lang="en-US" sz="1200" dirty="0"/>
              <a:t>: </a:t>
            </a:r>
            <a:r>
              <a:rPr lang="en-GB" sz="1200" b="0" i="0" dirty="0">
                <a:solidFill>
                  <a:srgbClr val="242532"/>
                </a:solidFill>
                <a:effectLst/>
                <a:latin typeface="Arimo"/>
              </a:rPr>
              <a:t>This combines the </a:t>
            </a:r>
            <a:r>
              <a:rPr lang="en-GB" sz="1200" b="0" i="0" u="none" strike="noStrike" dirty="0">
                <a:effectLst/>
                <a:latin typeface="Arimo"/>
              </a:rPr>
              <a:t>Azure data factory</a:t>
            </a:r>
            <a:r>
              <a:rPr lang="en-GB" sz="1200" b="0" i="0" dirty="0">
                <a:solidFill>
                  <a:srgbClr val="242532"/>
                </a:solidFill>
                <a:effectLst/>
                <a:latin typeface="Arimo"/>
              </a:rPr>
              <a:t> and Power Query enabling the construction of dataflows and data pipelines</a:t>
            </a:r>
            <a:r>
              <a:rPr lang="en-US" sz="1200" b="0" i="0" dirty="0">
                <a:solidFill>
                  <a:srgbClr val="242532"/>
                </a:solidFill>
                <a:effectLst/>
                <a:latin typeface="Arimo"/>
              </a:rPr>
              <a:t> .</a:t>
            </a:r>
          </a:p>
          <a:p>
            <a:pPr marL="171450" indent="-171450">
              <a:buFont typeface="Arial" panose="020B0604020202020204" pitchFamily="34" charset="0"/>
              <a:buChar char="•"/>
            </a:pPr>
            <a:r>
              <a:rPr lang="en-GB" sz="1200" b="1" dirty="0">
                <a:latin typeface="Plus Jakarta Sans" pitchFamily="2" charset="0"/>
                <a:ea typeface="+mj-ea"/>
                <a:cs typeface="Plus Jakarta Sans" pitchFamily="2" charset="0"/>
              </a:rPr>
              <a:t>Synapse Data Engineering :</a:t>
            </a:r>
            <a:r>
              <a:rPr lang="en-GB" sz="1200" b="0" i="0" dirty="0">
                <a:solidFill>
                  <a:srgbClr val="242532"/>
                </a:solidFill>
                <a:effectLst/>
                <a:latin typeface="Arimo"/>
              </a:rPr>
              <a:t>This provides a Spark platform with great authoring experiences. This enables data engineers to perform large scale data transformation and democratize data through the </a:t>
            </a:r>
            <a:r>
              <a:rPr lang="en-GB" sz="1200" b="0" i="0" dirty="0" err="1">
                <a:solidFill>
                  <a:srgbClr val="242532"/>
                </a:solidFill>
                <a:effectLst/>
                <a:latin typeface="Arimo"/>
              </a:rPr>
              <a:t>lakehouse</a:t>
            </a:r>
            <a:r>
              <a:rPr lang="en-GB" sz="1200" b="0" i="0" dirty="0">
                <a:solidFill>
                  <a:srgbClr val="242532"/>
                </a:solidFill>
                <a:effectLst/>
                <a:latin typeface="Arimo"/>
              </a:rPr>
              <a:t>.</a:t>
            </a:r>
            <a:endParaRPr lang="en-GB" sz="1200" dirty="0">
              <a:latin typeface="Arim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Synapse Data Science</a:t>
            </a:r>
            <a:r>
              <a:rPr lang="en-US" sz="1200" b="1" dirty="0">
                <a:latin typeface="Plus Jakarta Sans" pitchFamily="2" charset="0"/>
                <a:ea typeface="+mj-ea"/>
                <a:cs typeface="Plus Jakarta Sans" pitchFamily="2" charset="0"/>
              </a:rPr>
              <a:t> : </a:t>
            </a:r>
            <a:r>
              <a:rPr lang="en-GB" sz="1200" b="0" i="0" dirty="0">
                <a:solidFill>
                  <a:srgbClr val="242532"/>
                </a:solidFill>
                <a:effectLst/>
                <a:latin typeface="Arimo"/>
              </a:rPr>
              <a:t>This enables you to build, deploy, and operationalize machine learning models. It integrates with Azure Machine Learning to provide built-in experiment tracking and model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Synapse Real Time Analytics</a:t>
            </a:r>
            <a:r>
              <a:rPr lang="en-US" sz="1200" b="1" dirty="0">
                <a:latin typeface="Plus Jakarta Sans" pitchFamily="2" charset="0"/>
                <a:ea typeface="+mj-ea"/>
                <a:cs typeface="Plus Jakarta Sans" pitchFamily="2" charset="0"/>
              </a:rPr>
              <a:t> : </a:t>
            </a:r>
            <a:r>
              <a:rPr lang="en-GB" sz="1200" b="0" i="0" dirty="0">
                <a:solidFill>
                  <a:srgbClr val="242532"/>
                </a:solidFill>
                <a:effectLst/>
                <a:latin typeface="Arimo"/>
              </a:rPr>
              <a:t>Through ingestion through event streams or processing in KQL Through ingestion through event streams or processing in KQL (Kusto Query Language). Fabric is designed to work with real time data.</a:t>
            </a:r>
            <a:endParaRPr lang="en-GB" sz="1200" dirty="0">
              <a:latin typeface="Arim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Power BI</a:t>
            </a:r>
            <a:r>
              <a:rPr lang="en-US" sz="1200" b="1" dirty="0">
                <a:latin typeface="Plus Jakarta Sans" pitchFamily="2" charset="0"/>
                <a:ea typeface="+mj-ea"/>
                <a:cs typeface="Plus Jakarta Sans" pitchFamily="2" charset="0"/>
              </a:rPr>
              <a:t> : </a:t>
            </a:r>
            <a:r>
              <a:rPr lang="en-GB" sz="1200" b="0" i="0" dirty="0">
                <a:solidFill>
                  <a:srgbClr val="242532"/>
                </a:solidFill>
                <a:effectLst/>
                <a:latin typeface="Arimo"/>
              </a:rPr>
              <a:t>Fabric contains a cloud version of this Business intelligence Platform.</a:t>
            </a:r>
            <a:endParaRPr lang="en-GB" sz="1200" dirty="0">
              <a:latin typeface="Arim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Data Activator</a:t>
            </a:r>
            <a:r>
              <a:rPr lang="en-US" sz="1200" b="1" dirty="0">
                <a:latin typeface="Plus Jakarta Sans" pitchFamily="2" charset="0"/>
                <a:ea typeface="+mj-ea"/>
                <a:cs typeface="Plus Jakarta Sans" pitchFamily="2" charset="0"/>
              </a:rPr>
              <a:t> : </a:t>
            </a:r>
            <a:r>
              <a:rPr lang="en-GB" sz="1200" b="0" i="0" dirty="0">
                <a:solidFill>
                  <a:srgbClr val="242532"/>
                </a:solidFill>
                <a:effectLst/>
                <a:latin typeface="Arimo"/>
              </a:rPr>
              <a:t>This monitors data in Power BI reports and Event streams items. When data hits certain thresholds or matches other patterns, it automatically takes appropriate action such as sending out alerts</a:t>
            </a:r>
            <a:endParaRPr lang="en-GB" sz="1200" dirty="0">
              <a:latin typeface="Arimo"/>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dirty="0">
                <a:latin typeface="Plus Jakarta Sans" pitchFamily="2" charset="0"/>
                <a:ea typeface="+mj-ea"/>
                <a:cs typeface="Plus Jakarta Sans" pitchFamily="2" charset="0"/>
              </a:rPr>
              <a:t>One Lake</a:t>
            </a:r>
            <a:r>
              <a:rPr lang="en-US" sz="1200" b="1" dirty="0">
                <a:latin typeface="Plus Jakarta Sans" pitchFamily="2" charset="0"/>
                <a:ea typeface="+mj-ea"/>
                <a:cs typeface="Plus Jakarta Sans" pitchFamily="2" charset="0"/>
              </a:rPr>
              <a:t> :</a:t>
            </a:r>
            <a:r>
              <a:rPr lang="en-GB" sz="1200" dirty="0"/>
              <a:t>The </a:t>
            </a:r>
            <a:r>
              <a:rPr lang="en-GB" sz="1200" dirty="0">
                <a:effectLst/>
                <a:latin typeface="Calibri" panose="020F0502020204030204" pitchFamily="34" charset="0"/>
              </a:rPr>
              <a:t>Data Warehouse experience provides industry leading SQL performance and scale. </a:t>
            </a:r>
            <a:br>
              <a:rPr lang="en-GB" sz="1200" dirty="0">
                <a:effectLst/>
                <a:latin typeface="Calibri" panose="020F0502020204030204" pitchFamily="34" charset="0"/>
              </a:rPr>
            </a:br>
            <a:r>
              <a:rPr lang="en-GB" sz="1200" dirty="0">
                <a:effectLst/>
                <a:latin typeface="Calibri" panose="020F0502020204030204" pitchFamily="34" charset="0"/>
              </a:rPr>
              <a:t>It separates compute from storage, enabling independent scaling of both the components. It stores data in the open Delta Lake format.</a:t>
            </a:r>
            <a:endParaRPr lang="en-GB" sz="1200" dirty="0">
              <a:latin typeface="Arim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Arim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Plus Jakarta Sans" pitchFamily="2" charset="0"/>
                <a:ea typeface="+mj-ea"/>
                <a:cs typeface="Plus Jakarta Sans" pitchFamily="2" charset="0"/>
              </a:rPr>
              <a:t>_________________________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latin typeface="Plus Jakarta Sans" pitchFamily="2" charset="0"/>
              <a:ea typeface="+mj-ea"/>
              <a:cs typeface="Plus Jakarta Sans" pitchFamily="2" charset="0"/>
            </a:endParaRPr>
          </a:p>
          <a:p>
            <a:pPr marL="285750" marR="0" indent="-285750">
              <a:lnSpc>
                <a:spcPct val="107000"/>
              </a:lnSpc>
              <a:spcBef>
                <a:spcPts val="0"/>
              </a:spcBef>
              <a:spcAft>
                <a:spcPts val="0"/>
              </a:spcAft>
              <a:buFont typeface="Arial" panose="020B0604020202020204" pitchFamily="34" charset="0"/>
              <a:buChar char="•"/>
              <a:tabLst>
                <a:tab pos="457200" algn="l"/>
              </a:tabLst>
            </a:pPr>
            <a:r>
              <a:rPr lang="en-US" sz="1600" dirty="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a:t>
            </a:r>
            <a:r>
              <a:rPr lang="en-US" sz="1600" dirty="0" err="1">
                <a:solidFill>
                  <a:srgbClr val="000000"/>
                </a:solidFill>
                <a:effectLst/>
                <a:latin typeface="Segoe UI" panose="020B0502040204020203" pitchFamily="34" charset="0"/>
                <a:ea typeface="Calibri" panose="020F0502020204030204" pitchFamily="34" charset="0"/>
                <a:cs typeface="Arial" panose="020B0604020202020204" pitchFamily="34" charset="0"/>
              </a:rPr>
              <a:t>lakehouse</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600" dirty="0">
                <a:effectLst/>
                <a:latin typeface="Segoe UI" panose="020B0502040204020203"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0"/>
              </a:spcAft>
              <a:buFont typeface="Arial" panose="020B0604020202020204" pitchFamily="34" charset="0"/>
              <a:buChar char="•"/>
              <a:tabLst>
                <a:tab pos="457200" algn="l"/>
              </a:tabLst>
            </a:pPr>
            <a:r>
              <a:rPr lang="en-US" sz="1600" b="1" dirty="0">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1600" dirty="0">
                <a:effectLst/>
                <a:latin typeface="Segoe UI" panose="020B0502040204020203" pitchFamily="34" charset="0"/>
                <a:ea typeface="Calibri" panose="020F0502020204030204" pitchFamily="34" charset="0"/>
                <a:cs typeface="Arial" panose="020B0604020202020204" pitchFamily="34" charset="0"/>
              </a:rPr>
              <a:t> – </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1600" dirty="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600" dirty="0">
                <a:effectLst/>
                <a:latin typeface="Segoe UI" panose="020B0502040204020203"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0"/>
              </a:spcAft>
              <a:buFont typeface="Arial" panose="020B0604020202020204" pitchFamily="34" charset="0"/>
              <a:buChar char="•"/>
              <a:tabLst>
                <a:tab pos="457200" algn="l"/>
              </a:tabLst>
            </a:pPr>
            <a:r>
              <a:rPr lang="en-US" sz="1600" b="1" dirty="0">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1600" dirty="0">
                <a:effectLst/>
                <a:latin typeface="Segoe UI" panose="020B0502040204020203" pitchFamily="34" charset="0"/>
                <a:ea typeface="Calibri" panose="020F0502020204030204" pitchFamily="34" charset="0"/>
                <a:cs typeface="Arial" panose="020B0604020202020204" pitchFamily="34" charset="0"/>
              </a:rPr>
              <a:t> – </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1600" dirty="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600" dirty="0">
                <a:effectLst/>
                <a:latin typeface="Segoe UI" panose="020B0502040204020203"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0"/>
              </a:spcAft>
              <a:buFont typeface="Arial" panose="020B0604020202020204" pitchFamily="34" charset="0"/>
              <a:buChar char="•"/>
              <a:tabLst>
                <a:tab pos="457200" algn="l"/>
              </a:tabLst>
            </a:pPr>
            <a:r>
              <a:rPr lang="en-US" sz="1600" b="1" dirty="0">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1600" dirty="0">
                <a:effectLst/>
                <a:latin typeface="Segoe UI" panose="020B0502040204020203" pitchFamily="34" charset="0"/>
                <a:ea typeface="Calibri" panose="020F0502020204030204" pitchFamily="34" charset="0"/>
                <a:cs typeface="Arial" panose="020B0604020202020204" pitchFamily="34" charset="0"/>
              </a:rPr>
              <a:t> – With </a:t>
            </a:r>
            <a:r>
              <a:rPr lang="en-US" sz="16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1600" dirty="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endParaRPr lang="en-US" sz="1600" b="0" i="0" dirty="0">
              <a:solidFill>
                <a:srgbClr val="242532"/>
              </a:solidFill>
              <a:effectLst/>
              <a:latin typeface="Arimo"/>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344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81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37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194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Before Fabric:</a:t>
            </a:r>
            <a:endParaRPr lang="en-US" dirty="0"/>
          </a:p>
          <a:p>
            <a:pPr lvl="1">
              <a:buFont typeface="Arial" panose="020B0604020202020204" pitchFamily="34" charset="0"/>
              <a:buChar char="•"/>
            </a:pPr>
            <a:r>
              <a:rPr lang="en-US" dirty="0"/>
              <a:t>Different services (e.g., </a:t>
            </a:r>
            <a:r>
              <a:rPr lang="en-US" b="1" dirty="0"/>
              <a:t>Azure Data Factory, Synapse Analytics</a:t>
            </a:r>
            <a:r>
              <a:rPr lang="en-US" dirty="0"/>
              <a:t>) required </a:t>
            </a:r>
            <a:r>
              <a:rPr lang="en-US" b="1" dirty="0"/>
              <a:t>separate data lakes</a:t>
            </a:r>
            <a:r>
              <a:rPr lang="en-US" dirty="0"/>
              <a:t>, leading to data silos and duplication.</a:t>
            </a:r>
          </a:p>
          <a:p>
            <a:r>
              <a:rPr lang="en-US" b="1" dirty="0"/>
              <a:t>After Fabric:</a:t>
            </a:r>
            <a:endParaRPr lang="en-US" dirty="0"/>
          </a:p>
          <a:p>
            <a:pPr lvl="1">
              <a:buFont typeface="Arial" panose="020B0604020202020204" pitchFamily="34" charset="0"/>
              <a:buChar char="•"/>
            </a:pPr>
            <a:r>
              <a:rPr lang="en-US" b="1" dirty="0"/>
              <a:t>One Lake</a:t>
            </a:r>
            <a:r>
              <a:rPr lang="en-US" dirty="0"/>
              <a:t> acts as a </a:t>
            </a:r>
            <a:r>
              <a:rPr lang="en-US" b="1" dirty="0"/>
              <a:t>unified data lake</a:t>
            </a:r>
            <a:r>
              <a:rPr lang="en-US" dirty="0"/>
              <a:t> for all Fabric services, eliminating the need for multiple data lakes.</a:t>
            </a:r>
          </a:p>
          <a:p>
            <a:pPr lvl="1">
              <a:buFont typeface="Arial" panose="020B0604020202020204" pitchFamily="34" charset="0"/>
              <a:buChar char="•"/>
            </a:pPr>
            <a:r>
              <a:rPr lang="en-US" dirty="0"/>
              <a:t>Different Fabric workloads (</a:t>
            </a:r>
            <a:r>
              <a:rPr lang="en-US" b="1" dirty="0"/>
              <a:t>Data Engineering, Data Science, Real-time Analytics, Warehousing, BI</a:t>
            </a:r>
            <a:r>
              <a:rPr lang="en-US" dirty="0"/>
              <a:t>) use </a:t>
            </a:r>
            <a:r>
              <a:rPr lang="en-US" b="1" dirty="0"/>
              <a:t>One Copy of the Data</a:t>
            </a:r>
            <a:r>
              <a:rPr lang="en-US" dirty="0"/>
              <a:t>, improving efficiency.</a:t>
            </a:r>
          </a:p>
          <a:p>
            <a:endParaRPr lang="en-US" dirty="0"/>
          </a:p>
          <a:p>
            <a:r>
              <a:rPr lang="en-US" dirty="0"/>
              <a:t>Microsoft Fabric </a:t>
            </a:r>
            <a:r>
              <a:rPr lang="en-US" b="1" dirty="0"/>
              <a:t>centralizes data storage in One Lake</a:t>
            </a:r>
            <a:r>
              <a:rPr lang="en-US" dirty="0"/>
              <a:t>, ensuring </a:t>
            </a:r>
            <a:r>
              <a:rPr lang="en-US" b="1" dirty="0"/>
              <a:t>data consistency, accessibility, and reduced duplication</a:t>
            </a:r>
            <a:r>
              <a:rPr lang="en-US" dirty="0"/>
              <a:t> across analytics and AI workloads.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8759F-C32B-40B0-8BB6-4B30FBE2CE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588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4295DA73-F8F5-D173-0AAE-0010C714458F}"/>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31869912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2" name="Slide Number Placeholder 5">
            <a:extLst>
              <a:ext uri="{FF2B5EF4-FFF2-40B4-BE49-F238E27FC236}">
                <a16:creationId xmlns:a16="http://schemas.microsoft.com/office/drawing/2014/main" id="{297BD076-C6FB-AE35-36E3-6550C260717A}"/>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14448015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12192DE1-612C-8F2F-A375-1DFD8EDC6EF2}"/>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8790151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16:creationId xmlns:a16="http://schemas.microsoft.com/office/drawing/2014/main" id="{C494C226-2178-69FC-F4D0-15495689B4BF}"/>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133815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16:creationId xmlns:a16="http://schemas.microsoft.com/office/drawing/2014/main" id="{0B68CEBC-EB5A-138C-4609-249827D4ED0C}"/>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r>
              <a:rPr lang="en-US"/>
              <a:t>s</a:t>
            </a:r>
          </a:p>
        </p:txBody>
      </p:sp>
    </p:spTree>
    <p:extLst>
      <p:ext uri="{BB962C8B-B14F-4D97-AF65-F5344CB8AC3E}">
        <p14:creationId xmlns:p14="http://schemas.microsoft.com/office/powerpoint/2010/main" val="1978520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p>
        </p:txBody>
      </p:sp>
      <p:sp>
        <p:nvSpPr>
          <p:cNvPr id="14" name="Content Placeholder 13"/>
          <p:cNvSpPr>
            <a:spLocks noGrp="1"/>
          </p:cNvSpPr>
          <p:nvPr>
            <p:ph sz="quarter" idx="10"/>
          </p:nvPr>
        </p:nvSpPr>
        <p:spPr>
          <a:xfrm>
            <a:off x="603252" y="1423837"/>
            <a:ext cx="10989733" cy="46958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2178466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0B56A2D4-710A-B20F-D768-E7FEB5472BCA}"/>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4061107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EA17615-F4CA-56E7-5B33-0B8E8CB13534}"/>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8816861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BC373FBC-A18E-9FDE-CD1B-F47AFD1667F5}"/>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1637604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97B948BE-FBCE-2046-2634-047ABF866E4F}"/>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3383740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5">
            <a:extLst>
              <a:ext uri="{FF2B5EF4-FFF2-40B4-BE49-F238E27FC236}">
                <a16:creationId xmlns:a16="http://schemas.microsoft.com/office/drawing/2014/main" id="{EEB116FA-2961-2A37-F0B6-F3C03D87CE90}"/>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3040403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2/18/25</a:t>
            </a:fld>
            <a:endParaRPr lang="en-US"/>
          </a:p>
        </p:txBody>
      </p:sp>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
        <p:nvSpPr>
          <p:cNvPr id="5" name="Slide Number Placeholder 5">
            <a:extLst>
              <a:ext uri="{FF2B5EF4-FFF2-40B4-BE49-F238E27FC236}">
                <a16:creationId xmlns:a16="http://schemas.microsoft.com/office/drawing/2014/main" id="{2807C30E-4108-E800-F065-C98D1B4E2BCA}"/>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9610632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5AFE64C-1E8A-F06B-18E2-A8CF86B170B0}"/>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3953851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Slide Number Placeholder 5">
            <a:extLst>
              <a:ext uri="{FF2B5EF4-FFF2-40B4-BE49-F238E27FC236}">
                <a16:creationId xmlns:a16="http://schemas.microsoft.com/office/drawing/2014/main" id="{76CFCC1C-E2ED-26D7-F903-D16CBD60C44B}"/>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pic>
        <p:nvPicPr>
          <p:cNvPr id="6" name="Picture 5">
            <a:extLst>
              <a:ext uri="{FF2B5EF4-FFF2-40B4-BE49-F238E27FC236}">
                <a16:creationId xmlns:a16="http://schemas.microsoft.com/office/drawing/2014/main" id="{7E8E6D5B-FB5C-E178-D92B-8A742541471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662" y="59140"/>
            <a:ext cx="586514" cy="586514"/>
          </a:xfrm>
          <a:prstGeom prst="rect">
            <a:avLst/>
          </a:prstGeom>
        </p:spPr>
      </p:pic>
    </p:spTree>
    <p:extLst>
      <p:ext uri="{BB962C8B-B14F-4D97-AF65-F5344CB8AC3E}">
        <p14:creationId xmlns:p14="http://schemas.microsoft.com/office/powerpoint/2010/main" val="3396558413"/>
      </p:ext>
    </p:extLst>
  </p:cSld>
  <p:clrMap bg1="lt1" tx1="dk1" bg2="lt2" tx2="dk2" accent1="accent1" accent2="accent2" accent3="accent3" accent4="accent4" accent5="accent5" accent6="accent6" hlink="hlink" folHlink="folHlink"/>
  <p:sldLayoutIdLst>
    <p:sldLayoutId id="21474836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
        <p:nvSpPr>
          <p:cNvPr id="4" name="TextBox 3"/>
          <p:cNvSpPr txBox="1"/>
          <p:nvPr/>
        </p:nvSpPr>
        <p:spPr>
          <a:xfrm>
            <a:off x="11978905" y="5821365"/>
            <a:ext cx="184731" cy="461665"/>
          </a:xfrm>
          <a:prstGeom prst="rect">
            <a:avLst/>
          </a:prstGeom>
          <a:noFill/>
        </p:spPr>
        <p:txBody>
          <a:bodyPr wrap="none" rtlCol="0">
            <a:spAutoFit/>
          </a:bodyPr>
          <a:lstStyle/>
          <a:p>
            <a:endParaRPr lang="en-US" sz="2400"/>
          </a:p>
        </p:txBody>
      </p:sp>
      <p:sp>
        <p:nvSpPr>
          <p:cNvPr id="9" name="Title Placeholder 8"/>
          <p:cNvSpPr>
            <a:spLocks noGrp="1"/>
          </p:cNvSpPr>
          <p:nvPr>
            <p:ph type="title"/>
          </p:nvPr>
        </p:nvSpPr>
        <p:spPr>
          <a:xfrm>
            <a:off x="609600" y="274639"/>
            <a:ext cx="10972801" cy="1143000"/>
          </a:xfrm>
          <a:prstGeom prst="rect">
            <a:avLst/>
          </a:prstGeom>
        </p:spPr>
        <p:txBody>
          <a:bodyPr vert="horz" lIns="91440" tIns="45720" rIns="91440" bIns="45720" rtlCol="0" anchor="t">
            <a:noAutofit/>
          </a:bodyPr>
          <a:lstStyle/>
          <a:p>
            <a:r>
              <a:rPr lang="en-US"/>
              <a:t>Title Styling</a:t>
            </a:r>
          </a:p>
        </p:txBody>
      </p:sp>
      <p:sp>
        <p:nvSpPr>
          <p:cNvPr id="10" name="Text Placeholder 9"/>
          <p:cNvSpPr>
            <a:spLocks noGrp="1"/>
          </p:cNvSpPr>
          <p:nvPr>
            <p:ph type="body" idx="1"/>
          </p:nvPr>
        </p:nvSpPr>
        <p:spPr>
          <a:xfrm>
            <a:off x="609600" y="1600202"/>
            <a:ext cx="10972801" cy="4525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960140"/>
      </p:ext>
    </p:extLst>
  </p:cSld>
  <p:clrMap bg1="lt1" tx1="dk1" bg2="lt2" tx2="dk2" accent1="accent1" accent2="accent2" accent3="accent3" accent4="accent4" accent5="accent5" accent6="accent6" hlink="hlink" folHlink="folHlink"/>
  <p:sldLayoutIdLst>
    <p:sldLayoutId id="2147483663" r:id="rId1"/>
    <p:sldLayoutId id="2147483693" r:id="rId2"/>
  </p:sldLayoutIdLst>
  <p:hf hdr="0" ftr="0" dt="0"/>
  <p:txStyles>
    <p:titleStyle>
      <a:lvl1pPr marL="0" marR="0" indent="0" algn="l" defTabSz="609434" rtl="0" eaLnBrk="1" fontAlgn="auto" latinLnBrk="0" hangingPunct="1">
        <a:lnSpc>
          <a:spcPts val="4666"/>
        </a:lnSpc>
        <a:spcBef>
          <a:spcPct val="0"/>
        </a:spcBef>
        <a:spcAft>
          <a:spcPts val="0"/>
        </a:spcAft>
        <a:buClrTx/>
        <a:buSzTx/>
        <a:buFontTx/>
        <a:buNone/>
        <a:tabLst/>
        <a:defRPr kumimoji="0" lang="en-US" sz="4799" b="0" i="0" u="none" strike="noStrike" kern="1200" cap="none" spc="0" normalizeH="0" baseline="0">
          <a:ln>
            <a:noFill/>
          </a:ln>
          <a:solidFill>
            <a:schemeClr val="tx2"/>
          </a:solidFill>
          <a:effectLst/>
          <a:uLnTx/>
          <a:uFillTx/>
          <a:latin typeface="+mj-lt"/>
          <a:ea typeface="+mj-ea"/>
          <a:cs typeface="Segoe light"/>
        </a:defRPr>
      </a:lvl1pPr>
    </p:titleStyle>
    <p:body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68" rtl="0" eaLnBrk="1" latinLnBrk="0" hangingPunct="1">
        <a:defRPr sz="2400" kern="1200">
          <a:solidFill>
            <a:schemeClr val="tx1"/>
          </a:solidFill>
          <a:latin typeface="+mn-lt"/>
          <a:ea typeface="+mn-ea"/>
          <a:cs typeface="+mn-cs"/>
        </a:defRPr>
      </a:lvl1pPr>
      <a:lvl2pPr marL="609434" algn="l" defTabSz="1218868" rtl="0" eaLnBrk="1" latinLnBrk="0" hangingPunct="1">
        <a:defRPr sz="2400" kern="1200">
          <a:solidFill>
            <a:schemeClr val="tx1"/>
          </a:solidFill>
          <a:latin typeface="+mn-lt"/>
          <a:ea typeface="+mn-ea"/>
          <a:cs typeface="+mn-cs"/>
        </a:defRPr>
      </a:lvl2pPr>
      <a:lvl3pPr marL="1218868" algn="l" defTabSz="1218868" rtl="0" eaLnBrk="1" latinLnBrk="0" hangingPunct="1">
        <a:defRPr sz="2400" kern="1200">
          <a:solidFill>
            <a:schemeClr val="tx1"/>
          </a:solidFill>
          <a:latin typeface="+mn-lt"/>
          <a:ea typeface="+mn-ea"/>
          <a:cs typeface="+mn-cs"/>
        </a:defRPr>
      </a:lvl3pPr>
      <a:lvl4pPr marL="1828301" algn="l" defTabSz="1218868" rtl="0" eaLnBrk="1" latinLnBrk="0" hangingPunct="1">
        <a:defRPr sz="2400" kern="1200">
          <a:solidFill>
            <a:schemeClr val="tx1"/>
          </a:solidFill>
          <a:latin typeface="+mn-lt"/>
          <a:ea typeface="+mn-ea"/>
          <a:cs typeface="+mn-cs"/>
        </a:defRPr>
      </a:lvl4pPr>
      <a:lvl5pPr marL="2437735" algn="l" defTabSz="1218868" rtl="0" eaLnBrk="1" latinLnBrk="0" hangingPunct="1">
        <a:defRPr sz="2400" kern="1200">
          <a:solidFill>
            <a:schemeClr val="tx1"/>
          </a:solidFill>
          <a:latin typeface="+mn-lt"/>
          <a:ea typeface="+mn-ea"/>
          <a:cs typeface="+mn-cs"/>
        </a:defRPr>
      </a:lvl5pPr>
      <a:lvl6pPr marL="3047170" algn="l" defTabSz="1218868" rtl="0" eaLnBrk="1" latinLnBrk="0" hangingPunct="1">
        <a:defRPr sz="2400" kern="1200">
          <a:solidFill>
            <a:schemeClr val="tx1"/>
          </a:solidFill>
          <a:latin typeface="+mn-lt"/>
          <a:ea typeface="+mn-ea"/>
          <a:cs typeface="+mn-cs"/>
        </a:defRPr>
      </a:lvl6pPr>
      <a:lvl7pPr marL="3656604" algn="l" defTabSz="1218868" rtl="0" eaLnBrk="1" latinLnBrk="0" hangingPunct="1">
        <a:defRPr sz="2400" kern="1200">
          <a:solidFill>
            <a:schemeClr val="tx1"/>
          </a:solidFill>
          <a:latin typeface="+mn-lt"/>
          <a:ea typeface="+mn-ea"/>
          <a:cs typeface="+mn-cs"/>
        </a:defRPr>
      </a:lvl7pPr>
      <a:lvl8pPr marL="4266037" algn="l" defTabSz="1218868" rtl="0" eaLnBrk="1" latinLnBrk="0" hangingPunct="1">
        <a:defRPr sz="2400" kern="1200">
          <a:solidFill>
            <a:schemeClr val="tx1"/>
          </a:solidFill>
          <a:latin typeface="+mn-lt"/>
          <a:ea typeface="+mn-ea"/>
          <a:cs typeface="+mn-cs"/>
        </a:defRPr>
      </a:lvl8pPr>
      <a:lvl9pPr marL="4875471" algn="l" defTabSz="1218868"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Slide Number Placeholder 5">
            <a:extLst>
              <a:ext uri="{FF2B5EF4-FFF2-40B4-BE49-F238E27FC236}">
                <a16:creationId xmlns:a16="http://schemas.microsoft.com/office/drawing/2014/main" id="{F3C45C6B-69F6-E58D-991E-3EA1481BE51B}"/>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913891336"/>
      </p:ext>
    </p:extLst>
  </p:cSld>
  <p:clrMap bg1="lt1" tx1="dk1" bg2="lt2" tx2="dk2" accent1="accent1" accent2="accent2" accent3="accent3" accent4="accent4" accent5="accent5" accent6="accent6" hlink="hlink" folHlink="folHlink"/>
  <p:sldLayoutIdLst>
    <p:sldLayoutId id="2147483666" r:id="rId1"/>
    <p:sldLayoutId id="2147483668"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Slide Number Placeholder 5">
            <a:extLst>
              <a:ext uri="{FF2B5EF4-FFF2-40B4-BE49-F238E27FC236}">
                <a16:creationId xmlns:a16="http://schemas.microsoft.com/office/drawing/2014/main" id="{652FBBE6-04C9-599A-4643-0AFF09726EBC}"/>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31107469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4"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Slide Number Placeholder 5">
            <a:extLst>
              <a:ext uri="{FF2B5EF4-FFF2-40B4-BE49-F238E27FC236}">
                <a16:creationId xmlns:a16="http://schemas.microsoft.com/office/drawing/2014/main" id="{54428E36-1B82-FD48-61F7-D6F4750A60AB}"/>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304964675"/>
      </p:ext>
    </p:extLst>
  </p:cSld>
  <p:clrMap bg1="lt1" tx1="dk1" bg2="lt2" tx2="dk2" accent1="accent1" accent2="accent2" accent3="accent3" accent4="accent4" accent5="accent5" accent6="accent6" hlink="hlink" folHlink="folHlink"/>
  <p:sldLayoutIdLst>
    <p:sldLayoutId id="2147483676" r:id="rId1"/>
    <p:sldLayoutId id="214748367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
          <a:srcRect l="52412" r="13395"/>
          <a:stretch/>
        </p:blipFill>
        <p:spPr>
          <a:xfrm>
            <a:off x="1" y="0"/>
            <a:ext cx="4168773" cy="6857999"/>
          </a:xfrm>
          <a:prstGeom prst="rect">
            <a:avLst/>
          </a:prstGeom>
        </p:spPr>
      </p:pic>
      <p:sp>
        <p:nvSpPr>
          <p:cNvPr id="3" name="Slide Number Placeholder 5">
            <a:extLst>
              <a:ext uri="{FF2B5EF4-FFF2-40B4-BE49-F238E27FC236}">
                <a16:creationId xmlns:a16="http://schemas.microsoft.com/office/drawing/2014/main" id="{83A470F7-A6BA-B437-8292-2392E5EB1DE7}"/>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64326954"/>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91CFED-C8A3-C6FB-40A2-C60F3FEB50F2}"/>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6" name="Slide Number Placeholder 5">
            <a:extLst>
              <a:ext uri="{FF2B5EF4-FFF2-40B4-BE49-F238E27FC236}">
                <a16:creationId xmlns:a16="http://schemas.microsoft.com/office/drawing/2014/main" id="{881167D7-0A6C-80D7-9D6A-ABDE21E76E55}"/>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959426803"/>
      </p:ext>
    </p:extLst>
  </p:cSld>
  <p:clrMap bg1="lt1" tx1="dk1" bg2="lt2" tx2="dk2" accent1="accent1" accent2="accent2" accent3="accent3" accent4="accent4" accent5="accent5" accent6="accent6" hlink="hlink" folHlink="folHlink"/>
  <p:sldLayoutIdLst>
    <p:sldLayoutId id="2147483683" r:id="rId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Slide Number Placeholder 5">
            <a:extLst>
              <a:ext uri="{FF2B5EF4-FFF2-40B4-BE49-F238E27FC236}">
                <a16:creationId xmlns:a16="http://schemas.microsoft.com/office/drawing/2014/main" id="{626CC606-0ECD-4E47-8B98-9B170FE103A3}"/>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3610538298"/>
      </p:ext>
    </p:extLst>
  </p:cSld>
  <p:clrMap bg1="lt1" tx1="dk1" bg2="lt2" tx2="dk2" accent1="accent1" accent2="accent2" accent3="accent3" accent4="accent4" accent5="accent5" accent6="accent6" hlink="hlink" folHlink="folHlink"/>
  <p:sldLayoutIdLst>
    <p:sldLayoutId id="214748368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Slide Number Placeholder 5">
            <a:extLst>
              <a:ext uri="{FF2B5EF4-FFF2-40B4-BE49-F238E27FC236}">
                <a16:creationId xmlns:a16="http://schemas.microsoft.com/office/drawing/2014/main" id="{A2F45DDB-7F2A-7AFF-012A-44709F31A79A}"/>
              </a:ext>
            </a:extLst>
          </p:cNvPr>
          <p:cNvSpPr>
            <a:spLocks noGrp="1"/>
          </p:cNvSpPr>
          <p:nvPr>
            <p:ph type="sldNum" sz="quarter" idx="4"/>
          </p:nvPr>
        </p:nvSpPr>
        <p:spPr>
          <a:xfrm>
            <a:off x="11285516" y="6400944"/>
            <a:ext cx="295607" cy="467427"/>
          </a:xfrm>
          <a:prstGeom prst="rect">
            <a:avLst/>
          </a:prstGeom>
          <a:solidFill>
            <a:srgbClr val="F8982D"/>
          </a:solidFill>
        </p:spPr>
        <p:txBody>
          <a:bodyPr vert="horz" wrap="none" lIns="91440" tIns="0" rIns="91440" bIns="45720" rtlCol="0" anchor="ctr"/>
          <a:lstStyle>
            <a:lvl1pPr algn="ctr">
              <a:defRPr sz="1067" b="0">
                <a:solidFill>
                  <a:schemeClr val="bg1"/>
                </a:solidFill>
              </a:defRPr>
            </a:lvl1pPr>
          </a:lstStyle>
          <a:p>
            <a:fld id="{D372AB51-BDCC-4F95-83CF-1CBB2D34E9E5}" type="slidenum">
              <a:rPr lang="en-US" smtClean="0"/>
              <a:pPr/>
              <a:t>‹#›</a:t>
            </a:fld>
            <a:endParaRPr lang="en-US"/>
          </a:p>
        </p:txBody>
      </p:sp>
    </p:spTree>
    <p:extLst>
      <p:ext uri="{BB962C8B-B14F-4D97-AF65-F5344CB8AC3E}">
        <p14:creationId xmlns:p14="http://schemas.microsoft.com/office/powerpoint/2010/main" val="2982588360"/>
      </p:ext>
    </p:extLst>
  </p:cSld>
  <p:clrMap bg1="lt1" tx1="dk1" bg2="lt2" tx2="dk2" accent1="accent1" accent2="accent2" accent3="accent3" accent4="accent4" accent5="accent5" accent6="accent6" hlink="hlink" folHlink="folHlink"/>
  <p:sldLayoutIdLst>
    <p:sldLayoutId id="214748368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4.png"/><Relationship Id="rId18" Type="http://schemas.openxmlformats.org/officeDocument/2006/relationships/image" Target="../media/image1.png"/><Relationship Id="rId3" Type="http://schemas.openxmlformats.org/officeDocument/2006/relationships/image" Target="../media/image34.png"/><Relationship Id="rId7" Type="http://schemas.openxmlformats.org/officeDocument/2006/relationships/image" Target="../media/image22.png"/><Relationship Id="rId12" Type="http://schemas.openxmlformats.org/officeDocument/2006/relationships/image" Target="../media/image21.svg"/><Relationship Id="rId17" Type="http://schemas.openxmlformats.org/officeDocument/2006/relationships/image" Target="../media/image35.png"/><Relationship Id="rId2" Type="http://schemas.openxmlformats.org/officeDocument/2006/relationships/notesSlide" Target="../notesSlides/notesSlide10.xml"/><Relationship Id="rId16" Type="http://schemas.openxmlformats.org/officeDocument/2006/relationships/image" Target="../media/image27.svg"/><Relationship Id="rId1" Type="http://schemas.openxmlformats.org/officeDocument/2006/relationships/slideLayout" Target="../slideLayouts/slideLayout9.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19.sv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svg"/><Relationship Id="rId3" Type="http://schemas.openxmlformats.org/officeDocument/2006/relationships/image" Target="../media/image14.png"/><Relationship Id="rId7" Type="http://schemas.openxmlformats.org/officeDocument/2006/relationships/image" Target="../media/image23.svg"/><Relationship Id="rId12" Type="http://schemas.openxmlformats.org/officeDocument/2006/relationships/image" Target="../media/image24.png"/><Relationship Id="rId17" Type="http://schemas.openxmlformats.org/officeDocument/2006/relationships/image" Target="../media/image1.png"/><Relationship Id="rId2" Type="http://schemas.openxmlformats.org/officeDocument/2006/relationships/notesSlide" Target="../notesSlides/notesSlide11.xml"/><Relationship Id="rId16"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1.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sv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svg"/><Relationship Id="rId1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38.svg"/><Relationship Id="rId12" Type="http://schemas.openxmlformats.org/officeDocument/2006/relationships/image" Target="../media/image18.png"/><Relationship Id="rId17" Type="http://schemas.openxmlformats.org/officeDocument/2006/relationships/image" Target="../media/image25.svg"/><Relationship Id="rId2" Type="http://schemas.openxmlformats.org/officeDocument/2006/relationships/notesSlide" Target="../notesSlides/notesSlide12.xml"/><Relationship Id="rId16" Type="http://schemas.openxmlformats.org/officeDocument/2006/relationships/image" Target="../media/image24.png"/><Relationship Id="rId20"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23.svg"/><Relationship Id="rId5" Type="http://schemas.openxmlformats.org/officeDocument/2006/relationships/image" Target="../media/image35.png"/><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27.svg"/><Relationship Id="rId4" Type="http://schemas.openxmlformats.org/officeDocument/2006/relationships/image" Target="../media/image36.png"/><Relationship Id="rId9" Type="http://schemas.openxmlformats.org/officeDocument/2006/relationships/image" Target="../media/image17.svg"/><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47.tmp"/></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53.svg"/><Relationship Id="rId11" Type="http://schemas.openxmlformats.org/officeDocument/2006/relationships/image" Target="../media/image57.sv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svg"/><Relationship Id="rId9" Type="http://schemas.openxmlformats.org/officeDocument/2006/relationships/image" Target="../media/image14.png"/><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9.emf"/><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9.emf"/><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5.emf"/><Relationship Id="rId5" Type="http://schemas.openxmlformats.org/officeDocument/2006/relationships/image" Target="../media/image60.emf"/><Relationship Id="rId4" Type="http://schemas.openxmlformats.org/officeDocument/2006/relationships/image" Target="../media/image64.emf"/></Relationships>
</file>

<file path=ppt/slides/_rels/slide24.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66.png"/><Relationship Id="rId7" Type="http://schemas.openxmlformats.org/officeDocument/2006/relationships/customXml" Target="../ink/ink2.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33.png"/><Relationship Id="rId5" Type="http://schemas.openxmlformats.org/officeDocument/2006/relationships/customXml" Target="../ink/ink1.xml"/><Relationship Id="rId4" Type="http://schemas.openxmlformats.org/officeDocument/2006/relationships/image" Target="../media/image67.png"/><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8.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23.svg"/><Relationship Id="rId15" Type="http://schemas.openxmlformats.org/officeDocument/2006/relationships/image" Target="../media/image1.png"/><Relationship Id="rId10" Type="http://schemas.openxmlformats.org/officeDocument/2006/relationships/image" Target="../media/image72.png"/><Relationship Id="rId4" Type="http://schemas.openxmlformats.org/officeDocument/2006/relationships/image" Target="../media/image22.png"/><Relationship Id="rId9" Type="http://schemas.openxmlformats.org/officeDocument/2006/relationships/image" Target="../media/image71.png"/><Relationship Id="rId1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tmp"/><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80.tmp"/><Relationship Id="rId5" Type="http://schemas.openxmlformats.org/officeDocument/2006/relationships/image" Target="../media/image79.tmp"/><Relationship Id="rId4" Type="http://schemas.openxmlformats.org/officeDocument/2006/relationships/image" Target="../media/image78.tmp"/></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1.png"/><Relationship Id="rId2" Type="http://schemas.openxmlformats.org/officeDocument/2006/relationships/image" Target="../media/image82.jpg"/><Relationship Id="rId1" Type="http://schemas.openxmlformats.org/officeDocument/2006/relationships/slideLayout" Target="../slideLayouts/slideLayout1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75.png"/><Relationship Id="rId5" Type="http://schemas.openxmlformats.org/officeDocument/2006/relationships/image" Target="../media/image82.jpg"/><Relationship Id="rId4" Type="http://schemas.openxmlformats.org/officeDocument/2006/relationships/image" Target="../media/image83.jpe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1.png"/><Relationship Id="rId2" Type="http://schemas.openxmlformats.org/officeDocument/2006/relationships/notesSlide" Target="../notesSlides/notesSlide4.xml"/><Relationship Id="rId16" Type="http://schemas.openxmlformats.org/officeDocument/2006/relationships/image" Target="../media/image29.svg"/><Relationship Id="rId1" Type="http://schemas.openxmlformats.org/officeDocument/2006/relationships/slideLayout" Target="../slideLayouts/slideLayout3.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icrosoft Fabric hero image. This image has 5 ribbons across the screen representing the industry. Particles flow above the top ribbon. ">
            <a:extLst>
              <a:ext uri="{FF2B5EF4-FFF2-40B4-BE49-F238E27FC236}">
                <a16:creationId xmlns:a16="http://schemas.microsoft.com/office/drawing/2014/main" id="{F660FA83-19D1-4250-1EB5-5151EAD6A5B8}"/>
              </a:ext>
            </a:extLst>
          </p:cNvPr>
          <p:cNvPicPr>
            <a:picLocks noChangeAspect="1"/>
          </p:cNvPicPr>
          <p:nvPr/>
        </p:nvPicPr>
        <p:blipFill rotWithShape="1">
          <a:blip r:embed="rId3"/>
          <a:srcRect l="11440" t="11440"/>
          <a:stretch/>
        </p:blipFill>
        <p:spPr>
          <a:xfrm>
            <a:off x="0" y="0"/>
            <a:ext cx="12192000" cy="6858000"/>
          </a:xfrm>
          <a:prstGeom prst="rect">
            <a:avLst/>
          </a:prstGeom>
        </p:spPr>
      </p:pic>
      <p:sp>
        <p:nvSpPr>
          <p:cNvPr id="9" name="Text Box 1">
            <a:extLst>
              <a:ext uri="{FF2B5EF4-FFF2-40B4-BE49-F238E27FC236}">
                <a16:creationId xmlns:a16="http://schemas.microsoft.com/office/drawing/2014/main" id="{9131D622-8A65-4C8E-066E-F717E7D0F30A}"/>
              </a:ext>
            </a:extLst>
          </p:cNvPr>
          <p:cNvSpPr txBox="1">
            <a:spLocks/>
          </p:cNvSpPr>
          <p:nvPr/>
        </p:nvSpPr>
        <p:spPr>
          <a:xfrm>
            <a:off x="440001" y="2868590"/>
            <a:ext cx="6791116" cy="1120820"/>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lvl1pPr marL="0" marR="0" indent="0" algn="l" defTabSz="609434" rtl="0" eaLnBrk="1" fontAlgn="auto" latinLnBrk="0" hangingPunct="1">
              <a:lnSpc>
                <a:spcPts val="4666"/>
              </a:lnSpc>
              <a:spcBef>
                <a:spcPct val="0"/>
              </a:spcBef>
              <a:spcAft>
                <a:spcPts val="0"/>
              </a:spcAft>
              <a:buClrTx/>
              <a:buSzTx/>
              <a:buFontTx/>
              <a:buNone/>
              <a:tabLst/>
              <a:defRPr kumimoji="0" lang="en-US" sz="4799" b="0" i="0" u="none" strike="noStrike" kern="1200" cap="none" spc="0" normalizeH="0" baseline="0">
                <a:ln>
                  <a:noFill/>
                </a:ln>
                <a:solidFill>
                  <a:schemeClr val="tx2"/>
                </a:solidFill>
                <a:effectLst/>
                <a:uLnTx/>
                <a:uFillTx/>
                <a:latin typeface="+mj-lt"/>
                <a:ea typeface="+mj-ea"/>
                <a:cs typeface="Segoe light"/>
              </a:defRPr>
            </a:lvl1pPr>
          </a:lstStyle>
          <a:p>
            <a:pPr marR="5080" defTabSz="914400">
              <a:lnSpc>
                <a:spcPct val="100000"/>
              </a:lnSpc>
              <a:spcBef>
                <a:spcPts val="0"/>
              </a:spcBef>
              <a:defRPr/>
            </a:pPr>
            <a:r>
              <a:rPr lang="en-US" sz="3800" b="1" dirty="0">
                <a:solidFill>
                  <a:srgbClr val="2E2F2E"/>
                </a:solidFill>
                <a:latin typeface="Segoe UI Semibold"/>
                <a:ea typeface="+mn-ea"/>
                <a:cs typeface="Segoe UI Semibold"/>
              </a:rPr>
              <a:t>Microsoft Fabric</a:t>
            </a:r>
          </a:p>
          <a:p>
            <a:pPr marR="5080" defTabSz="914400">
              <a:lnSpc>
                <a:spcPct val="100000"/>
              </a:lnSpc>
              <a:spcBef>
                <a:spcPts val="0"/>
              </a:spcBef>
              <a:defRPr/>
            </a:pPr>
            <a:r>
              <a:rPr lang="en-US" sz="2200" dirty="0">
                <a:solidFill>
                  <a:srgbClr val="117865"/>
                </a:solidFill>
                <a:latin typeface="Segoe UI Light"/>
                <a:ea typeface="+mn-ea"/>
                <a:cs typeface="Segoe UI Light"/>
              </a:rPr>
              <a:t>A unified analytics solution for the era of AI</a:t>
            </a:r>
            <a:endParaRPr lang="en-US" sz="2200" dirty="0">
              <a:solidFill>
                <a:srgbClr val="117865"/>
              </a:solidFill>
              <a:latin typeface="Segoe UI Light" panose="020B0502040204020203" pitchFamily="34" charset="0"/>
              <a:ea typeface="+mn-ea"/>
              <a:cs typeface="Segoe UI Light" panose="020B0502040204020203" pitchFamily="34" charset="0"/>
            </a:endParaRPr>
          </a:p>
        </p:txBody>
      </p:sp>
      <p:pic>
        <p:nvPicPr>
          <p:cNvPr id="10" name="Microsoft Logo" descr="Microsoft Logo">
            <a:extLst>
              <a:ext uri="{FF2B5EF4-FFF2-40B4-BE49-F238E27FC236}">
                <a16:creationId xmlns:a16="http://schemas.microsoft.com/office/drawing/2014/main" id="{D864492C-FCB7-1FA7-6DEA-9E03B5F796C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02130" y="202131"/>
            <a:ext cx="1913588" cy="857541"/>
          </a:xfrm>
          <a:prstGeom prst="rect">
            <a:avLst/>
          </a:prstGeom>
        </p:spPr>
      </p:pic>
      <p:sp>
        <p:nvSpPr>
          <p:cNvPr id="11" name="Subtitle 5">
            <a:extLst>
              <a:ext uri="{FF2B5EF4-FFF2-40B4-BE49-F238E27FC236}">
                <a16:creationId xmlns:a16="http://schemas.microsoft.com/office/drawing/2014/main" id="{6F88AE38-3099-18E7-4119-2A606D8BA330}"/>
              </a:ext>
            </a:extLst>
          </p:cNvPr>
          <p:cNvSpPr txBox="1">
            <a:spLocks/>
          </p:cNvSpPr>
          <p:nvPr/>
        </p:nvSpPr>
        <p:spPr>
          <a:xfrm>
            <a:off x="342083" y="4421841"/>
            <a:ext cx="5150843" cy="2388032"/>
          </a:xfrm>
          <a:prstGeom prst="rect">
            <a:avLst/>
          </a:prstGeom>
        </p:spPr>
        <p:txBody>
          <a:bodyPr vert="horz" wrap="square" lIns="89624" tIns="146274" rIns="182841" bIns="146274"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Mahmoud Abd El-Raheem</a:t>
            </a:r>
          </a:p>
        </p:txBody>
      </p:sp>
      <p:pic>
        <p:nvPicPr>
          <p:cNvPr id="13" name="Picture 12">
            <a:extLst>
              <a:ext uri="{FF2B5EF4-FFF2-40B4-BE49-F238E27FC236}">
                <a16:creationId xmlns:a16="http://schemas.microsoft.com/office/drawing/2014/main" id="{995F34C5-DBF9-06E7-02B2-3E1F7ADC4BE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7800" y="337644"/>
            <a:ext cx="586514" cy="586514"/>
          </a:xfrm>
          <a:prstGeom prst="rect">
            <a:avLst/>
          </a:prstGeom>
        </p:spPr>
      </p:pic>
    </p:spTree>
    <p:extLst>
      <p:ext uri="{BB962C8B-B14F-4D97-AF65-F5344CB8AC3E}">
        <p14:creationId xmlns:p14="http://schemas.microsoft.com/office/powerpoint/2010/main" val="104807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C09DC3-461F-FC42-92DC-F50202B59150}"/>
              </a:ext>
            </a:extLst>
          </p:cNvPr>
          <p:cNvSpPr txBox="1"/>
          <p:nvPr/>
        </p:nvSpPr>
        <p:spPr>
          <a:xfrm>
            <a:off x="588263" y="2220554"/>
            <a:ext cx="3680019" cy="1831271"/>
          </a:xfrm>
          <a:prstGeom prst="rect">
            <a:avLst/>
          </a:prstGeom>
          <a:noFill/>
        </p:spPr>
        <p:txBody>
          <a:bodyPr wrap="square" lIns="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177800" marR="0" lvl="0" indent="-177800" algn="l" defTabSz="914400" rtl="0" eaLnBrk="1" fontAlgn="auto" latinLnBrk="0" hangingPunct="1">
              <a:lnSpc>
                <a:spcPct val="100000"/>
              </a:lnSpc>
              <a:spcBef>
                <a:spcPts val="0"/>
              </a:spcBef>
              <a:spcAft>
                <a:spcPts val="600"/>
              </a:spcAft>
              <a:buClrTx/>
              <a:buSzTx/>
              <a:buFont typeface="Arial" panose="020B0604020202020204" pitchFamily="34" charset="0"/>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 single unified logical SaaS data lake for the whole organization (no silos)</a:t>
            </a:r>
          </a:p>
          <a:p>
            <a:pPr marL="177800" marR="0" lvl="0" indent="-177800" algn="l" defTabSz="914400" rtl="0" eaLnBrk="1" fontAlgn="auto" latinLnBrk="0" hangingPunct="1">
              <a:lnSpc>
                <a:spcPct val="100000"/>
              </a:lnSpc>
              <a:spcBef>
                <a:spcPts val="0"/>
              </a:spcBef>
              <a:spcAft>
                <a:spcPts val="600"/>
              </a:spcAft>
              <a:buClrTx/>
              <a:buSzTx/>
              <a:buFont typeface="Arial" panose="020B0604020202020204" pitchFamily="34" charset="0"/>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Organize data into domains</a:t>
            </a:r>
          </a:p>
          <a:p>
            <a:pPr marL="177800" marR="0" lvl="0" indent="-177800" algn="l" defTabSz="914400" rtl="0" eaLnBrk="1" fontAlgn="auto" latinLnBrk="0" hangingPunct="1">
              <a:lnSpc>
                <a:spcPct val="100000"/>
              </a:lnSpc>
              <a:spcBef>
                <a:spcPts val="0"/>
              </a:spcBef>
              <a:spcAft>
                <a:spcPts val="600"/>
              </a:spcAft>
              <a:buClrTx/>
              <a:buSzTx/>
              <a:buFont typeface="Arial" panose="020B0604020202020204" pitchFamily="34" charset="0"/>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Foundation for all Fabric data items</a:t>
            </a:r>
          </a:p>
          <a:p>
            <a:pPr marL="177800" marR="0" lvl="0" indent="-177800" algn="l" defTabSz="914400" rtl="0" eaLnBrk="1" fontAlgn="auto" latinLnBrk="0" hangingPunct="1">
              <a:lnSpc>
                <a:spcPct val="100000"/>
              </a:lnSpc>
              <a:spcBef>
                <a:spcPts val="0"/>
              </a:spcBef>
              <a:spcAft>
                <a:spcPts val="600"/>
              </a:spcAft>
              <a:buClrTx/>
              <a:buSzTx/>
              <a:buFont typeface="Arial" panose="020B0604020202020204" pitchFamily="34" charset="0"/>
              <a:buBlip>
                <a:blip r:embed="rId3"/>
              </a:buBlip>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Provides full and open access through industry standard APIs and formats to any application (no lock-in)</a:t>
            </a:r>
          </a:p>
        </p:txBody>
      </p:sp>
      <p:cxnSp>
        <p:nvCxnSpPr>
          <p:cNvPr id="7" name="Straight Connector 6">
            <a:extLst>
              <a:ext uri="{FF2B5EF4-FFF2-40B4-BE49-F238E27FC236}">
                <a16:creationId xmlns:a16="http://schemas.microsoft.com/office/drawing/2014/main" id="{E35AD6DF-E071-D3D1-02FA-84F9B5810B09}"/>
              </a:ext>
              <a:ext uri="{C183D7F6-B498-43B3-948B-1728B52AA6E4}">
                <adec:decorative xmlns:adec="http://schemas.microsoft.com/office/drawing/2017/decorative" val="1"/>
              </a:ext>
            </a:extLst>
          </p:cNvPr>
          <p:cNvCxnSpPr>
            <a:cxnSpLocks/>
          </p:cNvCxnSpPr>
          <p:nvPr/>
        </p:nvCxnSpPr>
        <p:spPr>
          <a:xfrm>
            <a:off x="588263" y="4164729"/>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F7B942-6AEE-22C6-FD45-D6815E13D293}"/>
              </a:ext>
              <a:ext uri="{C183D7F6-B498-43B3-948B-1728B52AA6E4}">
                <adec:decorative xmlns:adec="http://schemas.microsoft.com/office/drawing/2017/decorative" val="1"/>
              </a:ext>
            </a:extLst>
          </p:cNvPr>
          <p:cNvCxnSpPr>
            <a:cxnSpLocks/>
          </p:cNvCxnSpPr>
          <p:nvPr/>
        </p:nvCxnSpPr>
        <p:spPr>
          <a:xfrm>
            <a:off x="588263" y="4681841"/>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7233B5C-4E6F-2339-59A0-BE3E001421AE}"/>
              </a:ext>
              <a:ext uri="{C183D7F6-B498-43B3-948B-1728B52AA6E4}">
                <adec:decorative xmlns:adec="http://schemas.microsoft.com/office/drawing/2017/decorative" val="1"/>
              </a:ext>
            </a:extLst>
          </p:cNvPr>
          <p:cNvCxnSpPr>
            <a:cxnSpLocks/>
          </p:cNvCxnSpPr>
          <p:nvPr/>
        </p:nvCxnSpPr>
        <p:spPr>
          <a:xfrm>
            <a:off x="588263" y="5198953"/>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6FCDF9B-EB08-E118-289B-616BD85C4D71}"/>
              </a:ext>
            </a:extLst>
          </p:cNvPr>
          <p:cNvSpPr txBox="1"/>
          <p:nvPr/>
        </p:nvSpPr>
        <p:spPr>
          <a:xfrm>
            <a:off x="588263" y="1825714"/>
            <a:ext cx="1557060" cy="369332"/>
          </a:xfrm>
          <a:prstGeom prst="rect">
            <a:avLst/>
          </a:prstGeom>
          <a:noFill/>
        </p:spPr>
        <p:txBody>
          <a:bodyPr wrap="square" l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One Lake</a:t>
            </a:r>
          </a:p>
        </p:txBody>
      </p:sp>
      <p:sp>
        <p:nvSpPr>
          <p:cNvPr id="11" name="TextBox 10">
            <a:extLst>
              <a:ext uri="{FF2B5EF4-FFF2-40B4-BE49-F238E27FC236}">
                <a16:creationId xmlns:a16="http://schemas.microsoft.com/office/drawing/2014/main" id="{03C21A0E-B269-A01E-A9B3-6BE275B88528}"/>
              </a:ext>
            </a:extLst>
          </p:cNvPr>
          <p:cNvSpPr txBox="1"/>
          <p:nvPr/>
        </p:nvSpPr>
        <p:spPr>
          <a:xfrm>
            <a:off x="582612" y="4237324"/>
            <a:ext cx="3805048" cy="789960"/>
          </a:xfrm>
          <a:prstGeom prst="rect">
            <a:avLst/>
          </a:prstGeom>
          <a:noFill/>
        </p:spPr>
        <p:txBody>
          <a:bodyPr wrap="square" l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One Copy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 name="TextBox 11">
            <a:extLst>
              <a:ext uri="{FF2B5EF4-FFF2-40B4-BE49-F238E27FC236}">
                <a16:creationId xmlns:a16="http://schemas.microsoft.com/office/drawing/2014/main" id="{92C16342-9688-3826-75EE-9BDA6215CB2B}"/>
              </a:ext>
            </a:extLst>
          </p:cNvPr>
          <p:cNvSpPr txBox="1"/>
          <p:nvPr/>
        </p:nvSpPr>
        <p:spPr>
          <a:xfrm>
            <a:off x="588263" y="4771120"/>
            <a:ext cx="3805048" cy="338554"/>
          </a:xfrm>
          <a:prstGeom prst="rect">
            <a:avLst/>
          </a:prstGeom>
          <a:noFill/>
        </p:spPr>
        <p:txBody>
          <a:bodyPr wrap="square" l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One Security</a:t>
            </a:r>
          </a:p>
        </p:txBody>
      </p:sp>
      <p:sp>
        <p:nvSpPr>
          <p:cNvPr id="13" name="TextBox 12">
            <a:extLst>
              <a:ext uri="{FF2B5EF4-FFF2-40B4-BE49-F238E27FC236}">
                <a16:creationId xmlns:a16="http://schemas.microsoft.com/office/drawing/2014/main" id="{EC594288-3554-E3B8-9A57-A7422681476E}"/>
              </a:ext>
            </a:extLst>
          </p:cNvPr>
          <p:cNvSpPr txBox="1"/>
          <p:nvPr/>
        </p:nvSpPr>
        <p:spPr>
          <a:xfrm>
            <a:off x="588263" y="5288233"/>
            <a:ext cx="3805048" cy="338554"/>
          </a:xfrm>
          <a:prstGeom prst="rect">
            <a:avLst/>
          </a:prstGeom>
          <a:noFill/>
        </p:spPr>
        <p:txBody>
          <a:bodyPr wrap="square" l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One Lake Data Hub</a:t>
            </a:r>
          </a:p>
        </p:txBody>
      </p:sp>
      <p:sp>
        <p:nvSpPr>
          <p:cNvPr id="14" name="Rounded Rectangle 5">
            <a:extLst>
              <a:ext uri="{FF2B5EF4-FFF2-40B4-BE49-F238E27FC236}">
                <a16:creationId xmlns:a16="http://schemas.microsoft.com/office/drawing/2014/main" id="{F30CAB73-CD95-F0EE-5D6D-89831B956A50}"/>
              </a:ext>
              <a:ext uri="{C183D7F6-B498-43B3-948B-1728B52AA6E4}">
                <adec:decorative xmlns:adec="http://schemas.microsoft.com/office/drawing/2017/decorative" val="1"/>
              </a:ext>
            </a:extLst>
          </p:cNvPr>
          <p:cNvSpPr/>
          <p:nvPr/>
        </p:nvSpPr>
        <p:spPr bwMode="auto">
          <a:xfrm>
            <a:off x="4511842" y="1825714"/>
            <a:ext cx="7097546" cy="4184564"/>
          </a:xfrm>
          <a:prstGeom prst="roundRect">
            <a:avLst>
              <a:gd name="adj" fmla="val 2796"/>
            </a:avLst>
          </a:prstGeom>
          <a:solidFill>
            <a:schemeClr val="bg1">
              <a:lumMod val="95000"/>
            </a:schemeClr>
          </a:solidFill>
          <a:ln>
            <a:noFill/>
            <a:headEnd type="none" w="med" len="med"/>
            <a:tailEnd type="none" w="med" len="med"/>
          </a:ln>
          <a:effectLst>
            <a:outerShdw blurRad="63500" dist="127000" dir="2700000" algn="tl" rotWithShape="0">
              <a:srgbClr val="696566">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15" name="Rounded Rectangle 45">
            <a:extLst>
              <a:ext uri="{FF2B5EF4-FFF2-40B4-BE49-F238E27FC236}">
                <a16:creationId xmlns:a16="http://schemas.microsoft.com/office/drawing/2014/main" id="{054F4BA3-0B4E-DE20-97D0-DE5A9D495AE8}"/>
              </a:ext>
              <a:ext uri="{C183D7F6-B498-43B3-948B-1728B52AA6E4}">
                <adec:decorative xmlns:adec="http://schemas.microsoft.com/office/drawing/2017/decorative" val="1"/>
              </a:ext>
            </a:extLst>
          </p:cNvPr>
          <p:cNvSpPr/>
          <p:nvPr/>
        </p:nvSpPr>
        <p:spPr>
          <a:xfrm>
            <a:off x="4698865" y="2525830"/>
            <a:ext cx="6723500" cy="3219083"/>
          </a:xfrm>
          <a:prstGeom prst="roundRect">
            <a:avLst>
              <a:gd name="adj" fmla="val 2658"/>
            </a:avLst>
          </a:prstGeom>
          <a:solidFill>
            <a:srgbClr val="0078D4"/>
          </a:solidFill>
          <a:ln w="51197" cap="flat">
            <a:noFill/>
            <a:prstDash val="solid"/>
            <a:miter/>
          </a:ln>
          <a:effectLst>
            <a:outerShdw blurRad="63500" dist="38100" dir="2700000" algn="ctr" rotWithShape="0">
              <a:schemeClr val="tx1">
                <a:alpha val="4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6" name="Rounded Rectangle 45">
            <a:extLst>
              <a:ext uri="{FF2B5EF4-FFF2-40B4-BE49-F238E27FC236}">
                <a16:creationId xmlns:a16="http://schemas.microsoft.com/office/drawing/2014/main" id="{BFE52A05-CDE2-82D7-9270-D63BDED3487A}"/>
              </a:ext>
            </a:extLst>
          </p:cNvPr>
          <p:cNvSpPr/>
          <p:nvPr/>
        </p:nvSpPr>
        <p:spPr>
          <a:xfrm>
            <a:off x="4898318" y="3632546"/>
            <a:ext cx="6324595" cy="1554480"/>
          </a:xfrm>
          <a:prstGeom prst="roundRect">
            <a:avLst>
              <a:gd name="adj" fmla="val 6669"/>
            </a:avLst>
          </a:prstGeom>
          <a:solidFill>
            <a:schemeClr val="bg1"/>
          </a:solidFill>
          <a:ln>
            <a:noFill/>
            <a:headEnd type="none" w="med" len="med"/>
            <a:tailEnd type="none" w="med" len="med"/>
          </a:ln>
          <a:effectLst>
            <a:outerShdw blurRad="63500" dist="38100" dir="27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17" name="TextBox 16">
            <a:extLst>
              <a:ext uri="{FF2B5EF4-FFF2-40B4-BE49-F238E27FC236}">
                <a16:creationId xmlns:a16="http://schemas.microsoft.com/office/drawing/2014/main" id="{85A94458-696C-759A-65FB-198984885BFE}"/>
              </a:ext>
            </a:extLst>
          </p:cNvPr>
          <p:cNvSpPr txBox="1"/>
          <p:nvPr/>
        </p:nvSpPr>
        <p:spPr>
          <a:xfrm>
            <a:off x="5903004" y="531208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pic>
        <p:nvPicPr>
          <p:cNvPr id="18" name="Picture 17" descr="Logo, company name&#10;&#10;Description automatically generated">
            <a:extLst>
              <a:ext uri="{FF2B5EF4-FFF2-40B4-BE49-F238E27FC236}">
                <a16:creationId xmlns:a16="http://schemas.microsoft.com/office/drawing/2014/main" id="{59FFD626-5CC4-7B9A-C5CA-EF99D86274E0}"/>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7680340" y="3917996"/>
            <a:ext cx="760550" cy="657882"/>
          </a:xfrm>
          <a:prstGeom prst="rect">
            <a:avLst/>
          </a:prstGeom>
        </p:spPr>
      </p:pic>
      <p:grpSp>
        <p:nvGrpSpPr>
          <p:cNvPr id="19" name="Group 18">
            <a:extLst>
              <a:ext uri="{FF2B5EF4-FFF2-40B4-BE49-F238E27FC236}">
                <a16:creationId xmlns:a16="http://schemas.microsoft.com/office/drawing/2014/main" id="{2552E01C-8D6E-D01D-8B78-F65E69BC8946}"/>
              </a:ext>
              <a:ext uri="{C183D7F6-B498-43B3-948B-1728B52AA6E4}">
                <adec:decorative xmlns:adec="http://schemas.microsoft.com/office/drawing/2017/decorative" val="1"/>
              </a:ext>
            </a:extLst>
          </p:cNvPr>
          <p:cNvGrpSpPr/>
          <p:nvPr/>
        </p:nvGrpSpPr>
        <p:grpSpPr>
          <a:xfrm>
            <a:off x="5328902" y="2914517"/>
            <a:ext cx="5463426" cy="695666"/>
            <a:chOff x="5328902" y="2914517"/>
            <a:chExt cx="5463426" cy="695666"/>
          </a:xfrm>
        </p:grpSpPr>
        <p:cxnSp>
          <p:nvCxnSpPr>
            <p:cNvPr id="20" name="Straight Connector 19">
              <a:extLst>
                <a:ext uri="{FF2B5EF4-FFF2-40B4-BE49-F238E27FC236}">
                  <a16:creationId xmlns:a16="http://schemas.microsoft.com/office/drawing/2014/main" id="{525C6F1D-C242-0EEB-7270-BF667C6EB369}"/>
                </a:ext>
                <a:ext uri="{C183D7F6-B498-43B3-948B-1728B52AA6E4}">
                  <adec:decorative xmlns:adec="http://schemas.microsoft.com/office/drawing/2017/decorative" val="1"/>
                </a:ext>
              </a:extLst>
            </p:cNvPr>
            <p:cNvCxnSpPr>
              <a:cxnSpLocks/>
            </p:cNvCxnSpPr>
            <p:nvPr/>
          </p:nvCxnSpPr>
          <p:spPr>
            <a:xfrm>
              <a:off x="5328902"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1" name="Straight Connector 20">
              <a:extLst>
                <a:ext uri="{FF2B5EF4-FFF2-40B4-BE49-F238E27FC236}">
                  <a16:creationId xmlns:a16="http://schemas.microsoft.com/office/drawing/2014/main" id="{0BF5684B-E4CB-5527-8A2E-10C5F26DD24B}"/>
                </a:ext>
                <a:ext uri="{C183D7F6-B498-43B3-948B-1728B52AA6E4}">
                  <adec:decorative xmlns:adec="http://schemas.microsoft.com/office/drawing/2017/decorative" val="1"/>
                </a:ext>
              </a:extLst>
            </p:cNvPr>
            <p:cNvCxnSpPr>
              <a:cxnSpLocks/>
            </p:cNvCxnSpPr>
            <p:nvPr/>
          </p:nvCxnSpPr>
          <p:spPr>
            <a:xfrm>
              <a:off x="6239473"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2" name="Straight Connector 21">
              <a:extLst>
                <a:ext uri="{FF2B5EF4-FFF2-40B4-BE49-F238E27FC236}">
                  <a16:creationId xmlns:a16="http://schemas.microsoft.com/office/drawing/2014/main" id="{4B07CD12-6EE4-9C46-7F66-B3C14B70D40A}"/>
                </a:ext>
                <a:ext uri="{C183D7F6-B498-43B3-948B-1728B52AA6E4}">
                  <adec:decorative xmlns:adec="http://schemas.microsoft.com/office/drawing/2017/decorative" val="1"/>
                </a:ext>
              </a:extLst>
            </p:cNvPr>
            <p:cNvCxnSpPr>
              <a:cxnSpLocks/>
            </p:cNvCxnSpPr>
            <p:nvPr/>
          </p:nvCxnSpPr>
          <p:spPr>
            <a:xfrm>
              <a:off x="7150044"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3" name="Straight Connector 22">
              <a:extLst>
                <a:ext uri="{FF2B5EF4-FFF2-40B4-BE49-F238E27FC236}">
                  <a16:creationId xmlns:a16="http://schemas.microsoft.com/office/drawing/2014/main" id="{D2C4F17A-C73C-5492-F3DE-EDFF56D680B1}"/>
                </a:ext>
                <a:ext uri="{C183D7F6-B498-43B3-948B-1728B52AA6E4}">
                  <adec:decorative xmlns:adec="http://schemas.microsoft.com/office/drawing/2017/decorative" val="1"/>
                </a:ext>
              </a:extLst>
            </p:cNvPr>
            <p:cNvCxnSpPr>
              <a:cxnSpLocks/>
            </p:cNvCxnSpPr>
            <p:nvPr/>
          </p:nvCxnSpPr>
          <p:spPr>
            <a:xfrm>
              <a:off x="8060615"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4" name="Straight Connector 23">
              <a:extLst>
                <a:ext uri="{FF2B5EF4-FFF2-40B4-BE49-F238E27FC236}">
                  <a16:creationId xmlns:a16="http://schemas.microsoft.com/office/drawing/2014/main" id="{6BB9B798-392C-DE4D-5188-E2FB6945394D}"/>
                </a:ext>
                <a:ext uri="{C183D7F6-B498-43B3-948B-1728B52AA6E4}">
                  <adec:decorative xmlns:adec="http://schemas.microsoft.com/office/drawing/2017/decorative" val="1"/>
                </a:ext>
              </a:extLst>
            </p:cNvPr>
            <p:cNvCxnSpPr>
              <a:cxnSpLocks/>
            </p:cNvCxnSpPr>
            <p:nvPr/>
          </p:nvCxnSpPr>
          <p:spPr>
            <a:xfrm>
              <a:off x="8971186"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5" name="Straight Connector 24">
              <a:extLst>
                <a:ext uri="{FF2B5EF4-FFF2-40B4-BE49-F238E27FC236}">
                  <a16:creationId xmlns:a16="http://schemas.microsoft.com/office/drawing/2014/main" id="{994C9287-2B65-BA00-E8D8-1FE491E9FF1D}"/>
                </a:ext>
                <a:ext uri="{C183D7F6-B498-43B3-948B-1728B52AA6E4}">
                  <adec:decorative xmlns:adec="http://schemas.microsoft.com/office/drawing/2017/decorative" val="1"/>
                </a:ext>
              </a:extLst>
            </p:cNvPr>
            <p:cNvCxnSpPr>
              <a:cxnSpLocks/>
            </p:cNvCxnSpPr>
            <p:nvPr/>
          </p:nvCxnSpPr>
          <p:spPr>
            <a:xfrm>
              <a:off x="10792328"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6" name="Straight Connector 25">
              <a:extLst>
                <a:ext uri="{FF2B5EF4-FFF2-40B4-BE49-F238E27FC236}">
                  <a16:creationId xmlns:a16="http://schemas.microsoft.com/office/drawing/2014/main" id="{C77C8AFD-E345-6B13-4971-74BAE5CD5394}"/>
                </a:ext>
                <a:ext uri="{C183D7F6-B498-43B3-948B-1728B52AA6E4}">
                  <adec:decorative xmlns:adec="http://schemas.microsoft.com/office/drawing/2017/decorative" val="1"/>
                </a:ext>
              </a:extLst>
            </p:cNvPr>
            <p:cNvCxnSpPr>
              <a:cxnSpLocks/>
            </p:cNvCxnSpPr>
            <p:nvPr/>
          </p:nvCxnSpPr>
          <p:spPr>
            <a:xfrm>
              <a:off x="9881757" y="2914517"/>
              <a:ext cx="0" cy="695666"/>
            </a:xfrm>
            <a:prstGeom prst="line">
              <a:avLst/>
            </a:prstGeom>
            <a:noFill/>
            <a:ln w="12700" cap="flat" cmpd="sng" algn="ctr">
              <a:solidFill>
                <a:schemeClr val="bg1"/>
              </a:solidFill>
              <a:prstDash val="solid"/>
              <a:headEnd type="none" w="med" len="med"/>
              <a:tailEnd type="arrow" w="med" len="med"/>
            </a:ln>
            <a:effectLst/>
          </p:spPr>
        </p:cxnSp>
      </p:grpSp>
      <p:grpSp>
        <p:nvGrpSpPr>
          <p:cNvPr id="27" name="Group 26">
            <a:extLst>
              <a:ext uri="{FF2B5EF4-FFF2-40B4-BE49-F238E27FC236}">
                <a16:creationId xmlns:a16="http://schemas.microsoft.com/office/drawing/2014/main" id="{D83BE51F-E3C7-6928-C336-7A865A01EFCD}"/>
              </a:ext>
              <a:ext uri="{C183D7F6-B498-43B3-948B-1728B52AA6E4}">
                <adec:decorative xmlns:adec="http://schemas.microsoft.com/office/drawing/2017/decorative" val="1"/>
              </a:ext>
            </a:extLst>
          </p:cNvPr>
          <p:cNvGrpSpPr/>
          <p:nvPr/>
        </p:nvGrpSpPr>
        <p:grpSpPr>
          <a:xfrm>
            <a:off x="4898318" y="2093754"/>
            <a:ext cx="6324594" cy="857990"/>
            <a:chOff x="4898318" y="2093754"/>
            <a:chExt cx="6324594" cy="857990"/>
          </a:xfrm>
        </p:grpSpPr>
        <p:grpSp>
          <p:nvGrpSpPr>
            <p:cNvPr id="28" name="Group 27">
              <a:extLst>
                <a:ext uri="{FF2B5EF4-FFF2-40B4-BE49-F238E27FC236}">
                  <a16:creationId xmlns:a16="http://schemas.microsoft.com/office/drawing/2014/main" id="{AB3D54E4-77FB-459C-47E9-A13634CF54C5}"/>
                </a:ext>
              </a:extLst>
            </p:cNvPr>
            <p:cNvGrpSpPr/>
            <p:nvPr/>
          </p:nvGrpSpPr>
          <p:grpSpPr>
            <a:xfrm>
              <a:off x="4898318" y="2093754"/>
              <a:ext cx="861168" cy="857990"/>
              <a:chOff x="2637556" y="2587193"/>
              <a:chExt cx="971987" cy="968400"/>
            </a:xfrm>
          </p:grpSpPr>
          <p:sp>
            <p:nvSpPr>
              <p:cNvPr id="53" name="Rounded Rectangle 15">
                <a:extLst>
                  <a:ext uri="{FF2B5EF4-FFF2-40B4-BE49-F238E27FC236}">
                    <a16:creationId xmlns:a16="http://schemas.microsoft.com/office/drawing/2014/main" id="{F1BF0EA1-41BC-DB0A-4C35-2D50C0FD6931}"/>
                  </a:ext>
                </a:extLst>
              </p:cNvPr>
              <p:cNvSpPr>
                <a:spLocks/>
              </p:cNvSpPr>
              <p:nvPr/>
            </p:nvSpPr>
            <p:spPr>
              <a:xfrm>
                <a:off x="2639349"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54" name="Rounded Rectangle 53">
                <a:extLst>
                  <a:ext uri="{FF2B5EF4-FFF2-40B4-BE49-F238E27FC236}">
                    <a16:creationId xmlns:a16="http://schemas.microsoft.com/office/drawing/2014/main" id="{4D926165-17C0-2244-860C-60A00C1B6D41}"/>
                  </a:ext>
                </a:extLst>
              </p:cNvPr>
              <p:cNvSpPr/>
              <p:nvPr/>
            </p:nvSpPr>
            <p:spPr>
              <a:xfrm>
                <a:off x="2637556" y="3124154"/>
                <a:ext cx="971987"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Segoe UI Semibold"/>
                    <a:ea typeface="+mn-ea"/>
                    <a:cs typeface="+mn-cs"/>
                  </a:rPr>
                  <a:t>Factory</a:t>
                </a:r>
              </a:p>
            </p:txBody>
          </p:sp>
          <p:pic>
            <p:nvPicPr>
              <p:cNvPr id="55" name="Graphic 54">
                <a:extLst>
                  <a:ext uri="{FF2B5EF4-FFF2-40B4-BE49-F238E27FC236}">
                    <a16:creationId xmlns:a16="http://schemas.microsoft.com/office/drawing/2014/main" id="{7C9E420E-67B9-04C0-4690-4089EA433D9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587" r="-9587"/>
              <a:stretch/>
            </p:blipFill>
            <p:spPr>
              <a:xfrm>
                <a:off x="2912938" y="2719402"/>
                <a:ext cx="421222" cy="353450"/>
              </a:xfrm>
              <a:prstGeom prst="rect">
                <a:avLst/>
              </a:prstGeom>
            </p:spPr>
          </p:pic>
        </p:grpSp>
        <p:grpSp>
          <p:nvGrpSpPr>
            <p:cNvPr id="29" name="Group 28">
              <a:extLst>
                <a:ext uri="{FF2B5EF4-FFF2-40B4-BE49-F238E27FC236}">
                  <a16:creationId xmlns:a16="http://schemas.microsoft.com/office/drawing/2014/main" id="{AC9E9D8F-8125-9741-166F-D70107D5B818}"/>
                </a:ext>
              </a:extLst>
            </p:cNvPr>
            <p:cNvGrpSpPr/>
            <p:nvPr/>
          </p:nvGrpSpPr>
          <p:grpSpPr>
            <a:xfrm>
              <a:off x="5808889" y="2093754"/>
              <a:ext cx="861168" cy="857990"/>
              <a:chOff x="3690433" y="2587193"/>
              <a:chExt cx="971988" cy="968400"/>
            </a:xfrm>
          </p:grpSpPr>
          <p:sp>
            <p:nvSpPr>
              <p:cNvPr id="50" name="Rounded Rectangle 49">
                <a:extLst>
                  <a:ext uri="{FF2B5EF4-FFF2-40B4-BE49-F238E27FC236}">
                    <a16:creationId xmlns:a16="http://schemas.microsoft.com/office/drawing/2014/main" id="{5C15E841-44CB-DFB9-672C-F19D2DB9AD68}"/>
                  </a:ext>
                </a:extLst>
              </p:cNvPr>
              <p:cNvSpPr/>
              <p:nvPr/>
            </p:nvSpPr>
            <p:spPr>
              <a:xfrm>
                <a:off x="3692227"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51" name="Rounded Rectangle 16">
                <a:extLst>
                  <a:ext uri="{FF2B5EF4-FFF2-40B4-BE49-F238E27FC236}">
                    <a16:creationId xmlns:a16="http://schemas.microsoft.com/office/drawing/2014/main" id="{F0136D28-B0AE-2935-A8B8-8D2F5B8072ED}"/>
                  </a:ext>
                </a:extLst>
              </p:cNvPr>
              <p:cNvSpPr/>
              <p:nvPr/>
            </p:nvSpPr>
            <p:spPr>
              <a:xfrm>
                <a:off x="3690433"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800" b="0" i="0" u="none" strike="noStrike" kern="0" cap="none" spc="0" normalizeH="0" baseline="0" noProof="0">
                    <a:ln>
                      <a:noFill/>
                    </a:ln>
                    <a:solidFill>
                      <a:srgbClr val="000000"/>
                    </a:solidFill>
                    <a:effectLst/>
                    <a:uLnTx/>
                    <a:uFillTx/>
                    <a:latin typeface="Segoe UI Semibold"/>
                    <a:ea typeface="+mn-ea"/>
                    <a:cs typeface="+mn-cs"/>
                  </a:rPr>
                </a:br>
                <a:r>
                  <a:rPr kumimoji="0" lang="en-US" sz="8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52" name="Graphic 51">
                <a:extLst>
                  <a:ext uri="{FF2B5EF4-FFF2-40B4-BE49-F238E27FC236}">
                    <a16:creationId xmlns:a16="http://schemas.microsoft.com/office/drawing/2014/main" id="{B26E47A3-8B31-32B9-F040-4C4370FB008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587" r="-9587"/>
              <a:stretch/>
            </p:blipFill>
            <p:spPr>
              <a:xfrm>
                <a:off x="3965816" y="2719402"/>
                <a:ext cx="421222" cy="353450"/>
              </a:xfrm>
              <a:prstGeom prst="rect">
                <a:avLst/>
              </a:prstGeom>
            </p:spPr>
          </p:pic>
        </p:grpSp>
        <p:grpSp>
          <p:nvGrpSpPr>
            <p:cNvPr id="30" name="Group 29">
              <a:extLst>
                <a:ext uri="{FF2B5EF4-FFF2-40B4-BE49-F238E27FC236}">
                  <a16:creationId xmlns:a16="http://schemas.microsoft.com/office/drawing/2014/main" id="{9E5BE4E0-33EC-58BA-9E6E-1FDE7E1FAFC5}"/>
                </a:ext>
              </a:extLst>
            </p:cNvPr>
            <p:cNvGrpSpPr/>
            <p:nvPr/>
          </p:nvGrpSpPr>
          <p:grpSpPr>
            <a:xfrm>
              <a:off x="6719460" y="2093754"/>
              <a:ext cx="861168" cy="857990"/>
              <a:chOff x="4743312" y="2587193"/>
              <a:chExt cx="971988" cy="968400"/>
            </a:xfrm>
          </p:grpSpPr>
          <p:sp>
            <p:nvSpPr>
              <p:cNvPr id="47" name="Rounded Rectangle 46">
                <a:extLst>
                  <a:ext uri="{FF2B5EF4-FFF2-40B4-BE49-F238E27FC236}">
                    <a16:creationId xmlns:a16="http://schemas.microsoft.com/office/drawing/2014/main" id="{612CFD0E-91E4-E2BA-C290-4B062FA48F26}"/>
                  </a:ext>
                </a:extLst>
              </p:cNvPr>
              <p:cNvSpPr>
                <a:spLocks/>
              </p:cNvSpPr>
              <p:nvPr/>
            </p:nvSpPr>
            <p:spPr>
              <a:xfrm>
                <a:off x="4745106"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48" name="Rounded Rectangle 15">
                <a:extLst>
                  <a:ext uri="{FF2B5EF4-FFF2-40B4-BE49-F238E27FC236}">
                    <a16:creationId xmlns:a16="http://schemas.microsoft.com/office/drawing/2014/main" id="{5DCB35E3-66FA-79AB-75A2-A241859D8E4F}"/>
                  </a:ext>
                </a:extLst>
              </p:cNvPr>
              <p:cNvSpPr/>
              <p:nvPr/>
            </p:nvSpPr>
            <p:spPr>
              <a:xfrm>
                <a:off x="4743312"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49" name="Graphic 48">
                <a:extLst>
                  <a:ext uri="{FF2B5EF4-FFF2-40B4-BE49-F238E27FC236}">
                    <a16:creationId xmlns:a16="http://schemas.microsoft.com/office/drawing/2014/main" id="{3D663E5C-D550-08E5-9DE2-05182932C2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587" r="-9587"/>
              <a:stretch/>
            </p:blipFill>
            <p:spPr>
              <a:xfrm>
                <a:off x="5018695" y="2719402"/>
                <a:ext cx="421222" cy="353450"/>
              </a:xfrm>
              <a:prstGeom prst="rect">
                <a:avLst/>
              </a:prstGeom>
            </p:spPr>
          </p:pic>
        </p:grpSp>
        <p:grpSp>
          <p:nvGrpSpPr>
            <p:cNvPr id="31" name="Group 30">
              <a:extLst>
                <a:ext uri="{FF2B5EF4-FFF2-40B4-BE49-F238E27FC236}">
                  <a16:creationId xmlns:a16="http://schemas.microsoft.com/office/drawing/2014/main" id="{CAA00EB3-E77E-E288-C84F-78997EEF0526}"/>
                </a:ext>
              </a:extLst>
            </p:cNvPr>
            <p:cNvGrpSpPr/>
            <p:nvPr/>
          </p:nvGrpSpPr>
          <p:grpSpPr>
            <a:xfrm>
              <a:off x="7630030" y="2093754"/>
              <a:ext cx="861168" cy="857990"/>
              <a:chOff x="5796191" y="2587193"/>
              <a:chExt cx="971988" cy="968400"/>
            </a:xfrm>
          </p:grpSpPr>
          <p:sp>
            <p:nvSpPr>
              <p:cNvPr id="44" name="Rounded Rectangle 16">
                <a:extLst>
                  <a:ext uri="{FF2B5EF4-FFF2-40B4-BE49-F238E27FC236}">
                    <a16:creationId xmlns:a16="http://schemas.microsoft.com/office/drawing/2014/main" id="{AC3865B8-F301-304E-D863-687A617CDCE7}"/>
                  </a:ext>
                </a:extLst>
              </p:cNvPr>
              <p:cNvSpPr>
                <a:spLocks/>
              </p:cNvSpPr>
              <p:nvPr/>
            </p:nvSpPr>
            <p:spPr>
              <a:xfrm>
                <a:off x="5797985"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45" name="Rounded Rectangle 17">
                <a:extLst>
                  <a:ext uri="{FF2B5EF4-FFF2-40B4-BE49-F238E27FC236}">
                    <a16:creationId xmlns:a16="http://schemas.microsoft.com/office/drawing/2014/main" id="{DDF32A56-5EC9-6936-C997-2EEDE548C4E8}"/>
                  </a:ext>
                </a:extLst>
              </p:cNvPr>
              <p:cNvSpPr/>
              <p:nvPr/>
            </p:nvSpPr>
            <p:spPr>
              <a:xfrm>
                <a:off x="5796191"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46" name="Graphic 45">
                <a:extLst>
                  <a:ext uri="{FF2B5EF4-FFF2-40B4-BE49-F238E27FC236}">
                    <a16:creationId xmlns:a16="http://schemas.microsoft.com/office/drawing/2014/main" id="{539FE709-93E3-ABF3-6DD5-72F4D544B83E}"/>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587" r="-9587"/>
              <a:stretch/>
            </p:blipFill>
            <p:spPr>
              <a:xfrm>
                <a:off x="6071574" y="2719402"/>
                <a:ext cx="421222" cy="353450"/>
              </a:xfrm>
              <a:prstGeom prst="rect">
                <a:avLst/>
              </a:prstGeom>
            </p:spPr>
          </p:pic>
        </p:grpSp>
        <p:grpSp>
          <p:nvGrpSpPr>
            <p:cNvPr id="32" name="Group 31">
              <a:extLst>
                <a:ext uri="{FF2B5EF4-FFF2-40B4-BE49-F238E27FC236}">
                  <a16:creationId xmlns:a16="http://schemas.microsoft.com/office/drawing/2014/main" id="{7D30430E-88F5-4DE9-1683-B5EC0C614E4B}"/>
                </a:ext>
              </a:extLst>
            </p:cNvPr>
            <p:cNvGrpSpPr/>
            <p:nvPr/>
          </p:nvGrpSpPr>
          <p:grpSpPr>
            <a:xfrm>
              <a:off x="8540602" y="2093754"/>
              <a:ext cx="861168" cy="857990"/>
              <a:chOff x="6849069" y="2587193"/>
              <a:chExt cx="971988" cy="968400"/>
            </a:xfrm>
          </p:grpSpPr>
          <p:sp>
            <p:nvSpPr>
              <p:cNvPr id="41" name="Rounded Rectangle 20">
                <a:extLst>
                  <a:ext uri="{FF2B5EF4-FFF2-40B4-BE49-F238E27FC236}">
                    <a16:creationId xmlns:a16="http://schemas.microsoft.com/office/drawing/2014/main" id="{1FD4F5DE-B0F8-D288-C55E-9E3543D8FB8B}"/>
                  </a:ext>
                </a:extLst>
              </p:cNvPr>
              <p:cNvSpPr>
                <a:spLocks/>
              </p:cNvSpPr>
              <p:nvPr/>
            </p:nvSpPr>
            <p:spPr>
              <a:xfrm>
                <a:off x="6850863"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42" name="Rounded Rectangle 18">
                <a:extLst>
                  <a:ext uri="{FF2B5EF4-FFF2-40B4-BE49-F238E27FC236}">
                    <a16:creationId xmlns:a16="http://schemas.microsoft.com/office/drawing/2014/main" id="{F91A0D96-F568-A856-C91E-766839ED9262}"/>
                  </a:ext>
                </a:extLst>
              </p:cNvPr>
              <p:cNvSpPr/>
              <p:nvPr/>
            </p:nvSpPr>
            <p:spPr>
              <a:xfrm>
                <a:off x="6849069"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43" name="Graphic 42">
                <a:extLst>
                  <a:ext uri="{FF2B5EF4-FFF2-40B4-BE49-F238E27FC236}">
                    <a16:creationId xmlns:a16="http://schemas.microsoft.com/office/drawing/2014/main" id="{AB15CF52-6CAC-3146-35FE-13E4CA85551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588" r="-9588"/>
              <a:stretch/>
            </p:blipFill>
            <p:spPr>
              <a:xfrm>
                <a:off x="7134872" y="2719402"/>
                <a:ext cx="421224" cy="353450"/>
              </a:xfrm>
              <a:prstGeom prst="rect">
                <a:avLst/>
              </a:prstGeom>
            </p:spPr>
          </p:pic>
        </p:grpSp>
        <p:grpSp>
          <p:nvGrpSpPr>
            <p:cNvPr id="33" name="Group 32">
              <a:extLst>
                <a:ext uri="{FF2B5EF4-FFF2-40B4-BE49-F238E27FC236}">
                  <a16:creationId xmlns:a16="http://schemas.microsoft.com/office/drawing/2014/main" id="{A8BD32F2-10BD-3634-8501-5CF6ED3649A4}"/>
                </a:ext>
              </a:extLst>
            </p:cNvPr>
            <p:cNvGrpSpPr/>
            <p:nvPr/>
          </p:nvGrpSpPr>
          <p:grpSpPr>
            <a:xfrm>
              <a:off x="9451173" y="2093754"/>
              <a:ext cx="861168" cy="857990"/>
              <a:chOff x="7901947" y="2587193"/>
              <a:chExt cx="971988" cy="968400"/>
            </a:xfrm>
          </p:grpSpPr>
          <p:sp>
            <p:nvSpPr>
              <p:cNvPr id="38" name="Rounded Rectangle 22">
                <a:extLst>
                  <a:ext uri="{FF2B5EF4-FFF2-40B4-BE49-F238E27FC236}">
                    <a16:creationId xmlns:a16="http://schemas.microsoft.com/office/drawing/2014/main" id="{DC20CD96-3064-DBDA-A314-71FA303F97E3}"/>
                  </a:ext>
                </a:extLst>
              </p:cNvPr>
              <p:cNvSpPr>
                <a:spLocks/>
              </p:cNvSpPr>
              <p:nvPr/>
            </p:nvSpPr>
            <p:spPr>
              <a:xfrm>
                <a:off x="7903741"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9" name="Rounded Rectangle 19">
                <a:extLst>
                  <a:ext uri="{FF2B5EF4-FFF2-40B4-BE49-F238E27FC236}">
                    <a16:creationId xmlns:a16="http://schemas.microsoft.com/office/drawing/2014/main" id="{27BDF396-EAB7-1CF3-95F4-70C35AFF54CE}"/>
                  </a:ext>
                </a:extLst>
              </p:cNvPr>
              <p:cNvSpPr/>
              <p:nvPr/>
            </p:nvSpPr>
            <p:spPr>
              <a:xfrm>
                <a:off x="7901947" y="3205476"/>
                <a:ext cx="971988" cy="162644"/>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40" name="Graphic 39">
                <a:extLst>
                  <a:ext uri="{FF2B5EF4-FFF2-40B4-BE49-F238E27FC236}">
                    <a16:creationId xmlns:a16="http://schemas.microsoft.com/office/drawing/2014/main" id="{8C3E220C-175D-7690-0FE8-1ED1AA22D601}"/>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9587" r="-9587"/>
              <a:stretch/>
            </p:blipFill>
            <p:spPr>
              <a:xfrm>
                <a:off x="8177330" y="2719402"/>
                <a:ext cx="421222" cy="353450"/>
              </a:xfrm>
              <a:prstGeom prst="rect">
                <a:avLst/>
              </a:prstGeom>
            </p:spPr>
          </p:pic>
        </p:grpSp>
        <p:grpSp>
          <p:nvGrpSpPr>
            <p:cNvPr id="34" name="Group 33">
              <a:extLst>
                <a:ext uri="{FF2B5EF4-FFF2-40B4-BE49-F238E27FC236}">
                  <a16:creationId xmlns:a16="http://schemas.microsoft.com/office/drawing/2014/main" id="{C780D851-DEC2-4AFC-888C-B6D2B01A9E80}"/>
                </a:ext>
              </a:extLst>
            </p:cNvPr>
            <p:cNvGrpSpPr/>
            <p:nvPr/>
          </p:nvGrpSpPr>
          <p:grpSpPr>
            <a:xfrm>
              <a:off x="10361744" y="2093754"/>
              <a:ext cx="861168" cy="857990"/>
              <a:chOff x="8954826" y="2582721"/>
              <a:chExt cx="971987" cy="968400"/>
            </a:xfrm>
          </p:grpSpPr>
          <p:sp>
            <p:nvSpPr>
              <p:cNvPr id="36" name="Rounded Rectangle 19">
                <a:extLst>
                  <a:ext uri="{FF2B5EF4-FFF2-40B4-BE49-F238E27FC236}">
                    <a16:creationId xmlns:a16="http://schemas.microsoft.com/office/drawing/2014/main" id="{82C1F74D-6E26-1292-DCB3-EAFF514D81F2}"/>
                  </a:ext>
                </a:extLst>
              </p:cNvPr>
              <p:cNvSpPr>
                <a:spLocks/>
              </p:cNvSpPr>
              <p:nvPr/>
            </p:nvSpPr>
            <p:spPr>
              <a:xfrm>
                <a:off x="8956619" y="2582721"/>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7" name="Rounded Rectangle 19">
                <a:extLst>
                  <a:ext uri="{FF2B5EF4-FFF2-40B4-BE49-F238E27FC236}">
                    <a16:creationId xmlns:a16="http://schemas.microsoft.com/office/drawing/2014/main" id="{C349FED9-9136-42B0-04A9-89A5D2C419AD}"/>
                  </a:ext>
                </a:extLst>
              </p:cNvPr>
              <p:cNvSpPr/>
              <p:nvPr/>
            </p:nvSpPr>
            <p:spPr>
              <a:xfrm>
                <a:off x="8954826" y="3142469"/>
                <a:ext cx="971987" cy="2886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800" b="0" i="0" u="none" strike="noStrike" kern="1200" cap="none" spc="0" normalizeH="0" baseline="0" noProof="0">
                    <a:ln>
                      <a:noFill/>
                    </a:ln>
                    <a:solidFill>
                      <a:srgbClr val="000000"/>
                    </a:solidFill>
                    <a:effectLst/>
                    <a:uLnTx/>
                    <a:uFillTx/>
                    <a:latin typeface="Segoe UI Semibold"/>
                    <a:ea typeface="+mn-ea"/>
                    <a:cs typeface="+mn-cs"/>
                  </a:rPr>
                </a:br>
                <a:r>
                  <a:rPr kumimoji="0" lang="en-US" sz="800" b="0" i="0" u="none" strike="noStrike" kern="1200" cap="none" spc="0" normalizeH="0" baseline="0" noProof="0">
                    <a:ln>
                      <a:noFill/>
                    </a:ln>
                    <a:solidFill>
                      <a:srgbClr val="000000"/>
                    </a:solidFill>
                    <a:effectLst/>
                    <a:uLnTx/>
                    <a:uFillTx/>
                    <a:latin typeface="Segoe UI Semibold"/>
                    <a:ea typeface="+mn-ea"/>
                    <a:cs typeface="+mn-cs"/>
                  </a:rPr>
                  <a:t>Activator</a:t>
                </a:r>
              </a:p>
            </p:txBody>
          </p:sp>
        </p:grpSp>
        <p:pic>
          <p:nvPicPr>
            <p:cNvPr id="35" name="Picture 9" descr="A picture containing clipart&#10;&#10;Description automatically generated">
              <a:extLst>
                <a:ext uri="{FF2B5EF4-FFF2-40B4-BE49-F238E27FC236}">
                  <a16:creationId xmlns:a16="http://schemas.microsoft.com/office/drawing/2014/main" id="{0D11EB5D-7CF8-DE32-8093-8564EC09C0DF}"/>
                </a:ext>
              </a:extLst>
            </p:cNvPr>
            <p:cNvPicPr>
              <a:picLocks noChangeAspect="1"/>
            </p:cNvPicPr>
            <p:nvPr/>
          </p:nvPicPr>
          <p:blipFill>
            <a:blip r:embed="rId17"/>
            <a:stretch>
              <a:fillRect/>
            </a:stretch>
          </p:blipFill>
          <p:spPr>
            <a:xfrm>
              <a:off x="10656380" y="2253850"/>
              <a:ext cx="270313" cy="270313"/>
            </a:xfrm>
            <a:prstGeom prst="rect">
              <a:avLst/>
            </a:prstGeom>
          </p:spPr>
        </p:pic>
      </p:grpSp>
      <p:sp>
        <p:nvSpPr>
          <p:cNvPr id="2" name="Title 1">
            <a:extLst>
              <a:ext uri="{FF2B5EF4-FFF2-40B4-BE49-F238E27FC236}">
                <a16:creationId xmlns:a16="http://schemas.microsoft.com/office/drawing/2014/main" id="{BF272467-F736-76FA-15DB-A1EA6D214E98}"/>
              </a:ext>
              <a:ext uri="{C183D7F6-B498-43B3-948B-1728B52AA6E4}">
                <adec:decorative xmlns:adec="http://schemas.microsoft.com/office/drawing/2017/decorative" val="1"/>
              </a:ext>
            </a:extLst>
          </p:cNvPr>
          <p:cNvSpPr txBox="1">
            <a:spLocks/>
          </p:cNvSpPr>
          <p:nvPr/>
        </p:nvSpPr>
        <p:spPr>
          <a:xfrm>
            <a:off x="1178158" y="819145"/>
            <a:ext cx="413205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dirty="0">
                <a:solidFill>
                  <a:srgbClr val="0078D4"/>
                </a:solidFill>
                <a:latin typeface="Segoe UI Semibold"/>
              </a:rPr>
              <a:t>The OneDrive For Data</a:t>
            </a:r>
            <a:endParaRPr lang="en-US" sz="2000" dirty="0">
              <a:solidFill>
                <a:srgbClr val="0078D4"/>
              </a:solidFill>
              <a:latin typeface="Segoe UI Semibold"/>
            </a:endParaRPr>
          </a:p>
        </p:txBody>
      </p:sp>
      <p:sp>
        <p:nvSpPr>
          <p:cNvPr id="3" name="Title 1">
            <a:extLst>
              <a:ext uri="{FF2B5EF4-FFF2-40B4-BE49-F238E27FC236}">
                <a16:creationId xmlns:a16="http://schemas.microsoft.com/office/drawing/2014/main" id="{602038AD-6153-0727-8FE9-87E1BE68A6AA}"/>
              </a:ext>
            </a:extLst>
          </p:cNvPr>
          <p:cNvSpPr txBox="1">
            <a:spLocks/>
          </p:cNvSpPr>
          <p:nvPr/>
        </p:nvSpPr>
        <p:spPr>
          <a:xfrm>
            <a:off x="1000123" y="381332"/>
            <a:ext cx="7161019"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3200" dirty="0">
                <a:solidFill>
                  <a:srgbClr val="117865"/>
                </a:solidFill>
              </a:rPr>
              <a:t>One Lake For All Data</a:t>
            </a:r>
          </a:p>
        </p:txBody>
      </p:sp>
      <p:pic>
        <p:nvPicPr>
          <p:cNvPr id="4" name="Picture 3">
            <a:extLst>
              <a:ext uri="{FF2B5EF4-FFF2-40B4-BE49-F238E27FC236}">
                <a16:creationId xmlns:a16="http://schemas.microsoft.com/office/drawing/2014/main" id="{2C047DD0-9530-AE8A-C439-A89BB580DC91}"/>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18652248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92336D50-A50F-8342-6B4C-7797CB02E061}"/>
              </a:ext>
            </a:extLst>
          </p:cNvPr>
          <p:cNvSpPr txBox="1"/>
          <p:nvPr/>
        </p:nvSpPr>
        <p:spPr>
          <a:xfrm>
            <a:off x="588262" y="4750094"/>
            <a:ext cx="3969409" cy="523220"/>
          </a:xfrm>
          <a:prstGeom prst="rect">
            <a:avLst/>
          </a:prstGeom>
          <a:noFill/>
        </p:spPr>
        <p:txBody>
          <a:bodyPr wrap="square" l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No matter which engine or item you use, everyone contributes to building the same lake.</a:t>
            </a:r>
          </a:p>
        </p:txBody>
      </p:sp>
      <p:sp>
        <p:nvSpPr>
          <p:cNvPr id="57" name="TextBox 56">
            <a:extLst>
              <a:ext uri="{FF2B5EF4-FFF2-40B4-BE49-F238E27FC236}">
                <a16:creationId xmlns:a16="http://schemas.microsoft.com/office/drawing/2014/main" id="{89CC4264-F2C9-57A9-DFE5-CD4D46DA90BB}"/>
              </a:ext>
            </a:extLst>
          </p:cNvPr>
          <p:cNvSpPr txBox="1"/>
          <p:nvPr/>
        </p:nvSpPr>
        <p:spPr>
          <a:xfrm>
            <a:off x="588262" y="5448791"/>
            <a:ext cx="3768746" cy="523220"/>
          </a:xfrm>
          <a:prstGeom prst="rect">
            <a:avLst/>
          </a:prstGeom>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l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1" i="1"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Engines are being optimized to work with Delta Parquet as their native format</a:t>
            </a:r>
          </a:p>
        </p:txBody>
      </p:sp>
      <p:sp>
        <p:nvSpPr>
          <p:cNvPr id="58" name="TextBox 57">
            <a:extLst>
              <a:ext uri="{FF2B5EF4-FFF2-40B4-BE49-F238E27FC236}">
                <a16:creationId xmlns:a16="http://schemas.microsoft.com/office/drawing/2014/main" id="{94F88998-4BB0-47CE-336B-F1D99A7F8C39}"/>
              </a:ext>
            </a:extLst>
          </p:cNvPr>
          <p:cNvSpPr txBox="1"/>
          <p:nvPr/>
        </p:nvSpPr>
        <p:spPr>
          <a:xfrm>
            <a:off x="588263" y="1825714"/>
            <a:ext cx="3173509" cy="738664"/>
          </a:xfrm>
          <a:prstGeom prst="rect">
            <a:avLst/>
          </a:prstGeom>
          <a:noFill/>
        </p:spPr>
        <p:txBody>
          <a:bodyPr wrap="square" lIns="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Compute powers the applications and experiences in Fabric. The compute is separate from the storage.</a:t>
            </a:r>
          </a:p>
        </p:txBody>
      </p:sp>
      <p:sp>
        <p:nvSpPr>
          <p:cNvPr id="59" name="TextBox 58">
            <a:extLst>
              <a:ext uri="{FF2B5EF4-FFF2-40B4-BE49-F238E27FC236}">
                <a16:creationId xmlns:a16="http://schemas.microsoft.com/office/drawing/2014/main" id="{BCE65988-0A3F-86B4-16DA-134490E1F629}"/>
              </a:ext>
            </a:extLst>
          </p:cNvPr>
          <p:cNvSpPr txBox="1"/>
          <p:nvPr/>
        </p:nvSpPr>
        <p:spPr>
          <a:xfrm>
            <a:off x="588262" y="2721651"/>
            <a:ext cx="3674715" cy="954107"/>
          </a:xfrm>
          <a:prstGeom prst="rect">
            <a:avLst/>
          </a:prstGeom>
          <a:noFill/>
        </p:spPr>
        <p:txBody>
          <a:bodyPr wrap="square" l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Multiple compute engines are available, and all engines can access the same data without needing to import or export it. You are able to choose the right engine for the right job.</a:t>
            </a:r>
          </a:p>
        </p:txBody>
      </p:sp>
      <p:sp>
        <p:nvSpPr>
          <p:cNvPr id="60" name="TextBox 59">
            <a:extLst>
              <a:ext uri="{FF2B5EF4-FFF2-40B4-BE49-F238E27FC236}">
                <a16:creationId xmlns:a16="http://schemas.microsoft.com/office/drawing/2014/main" id="{DE45DA9E-18D0-B4B3-D1F2-F265EABA31CB}"/>
              </a:ext>
            </a:extLst>
          </p:cNvPr>
          <p:cNvSpPr txBox="1"/>
          <p:nvPr/>
        </p:nvSpPr>
        <p:spPr>
          <a:xfrm>
            <a:off x="588263" y="3835953"/>
            <a:ext cx="3294406" cy="738664"/>
          </a:xfrm>
          <a:prstGeom prst="rect">
            <a:avLst/>
          </a:prstGeom>
          <a:noFill/>
        </p:spPr>
        <p:txBody>
          <a:bodyPr wrap="square" lIns="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Non-Fabric engines can also read/write to the same copy of data using the </a:t>
            </a:r>
            <a:r>
              <a:rPr kumimoji="0" lang="en-US" sz="1400" b="1" i="0" u="none" strike="noStrike" kern="1200" cap="none" spc="0" normalizeH="0" baseline="0" noProof="0" dirty="0">
                <a:ln>
                  <a:noFill/>
                </a:ln>
                <a:solidFill>
                  <a:srgbClr val="000000"/>
                </a:solidFill>
                <a:effectLst/>
                <a:uLnTx/>
                <a:uFillTx/>
                <a:latin typeface="Segoe UI"/>
                <a:ea typeface="+mn-ea"/>
                <a:cs typeface="Segoe UI"/>
              </a:rPr>
              <a:t>ADLS APIs </a:t>
            </a:r>
            <a:r>
              <a:rPr kumimoji="0" lang="en-US" sz="1400" b="0" i="0" u="none" strike="noStrike" kern="1200" cap="none" spc="0" normalizeH="0" baseline="0" noProof="0" dirty="0">
                <a:ln>
                  <a:noFill/>
                </a:ln>
                <a:solidFill>
                  <a:srgbClr val="000000"/>
                </a:solidFill>
                <a:effectLst/>
                <a:uLnTx/>
                <a:uFillTx/>
                <a:latin typeface="Segoe UI"/>
                <a:ea typeface="+mn-ea"/>
                <a:cs typeface="Segoe UI"/>
              </a:rPr>
              <a:t>or added through shortcuts</a:t>
            </a:r>
          </a:p>
        </p:txBody>
      </p:sp>
      <p:sp>
        <p:nvSpPr>
          <p:cNvPr id="61" name="Rounded Rectangle 5">
            <a:extLst>
              <a:ext uri="{FF2B5EF4-FFF2-40B4-BE49-F238E27FC236}">
                <a16:creationId xmlns:a16="http://schemas.microsoft.com/office/drawing/2014/main" id="{6639FCA9-7324-3A41-8ACE-ACF20104AEB6}"/>
              </a:ext>
              <a:ext uri="{C183D7F6-B498-43B3-948B-1728B52AA6E4}">
                <adec:decorative xmlns:adec="http://schemas.microsoft.com/office/drawing/2017/decorative" val="1"/>
              </a:ext>
            </a:extLst>
          </p:cNvPr>
          <p:cNvSpPr/>
          <p:nvPr/>
        </p:nvSpPr>
        <p:spPr bwMode="auto">
          <a:xfrm>
            <a:off x="4511842" y="1825714"/>
            <a:ext cx="7097546" cy="4184564"/>
          </a:xfrm>
          <a:prstGeom prst="roundRect">
            <a:avLst>
              <a:gd name="adj" fmla="val 2796"/>
            </a:avLst>
          </a:prstGeom>
          <a:solidFill>
            <a:schemeClr val="bg1">
              <a:lumMod val="95000"/>
            </a:schemeClr>
          </a:solidFill>
          <a:ln>
            <a:noFill/>
            <a:headEnd type="none" w="med" len="med"/>
            <a:tailEnd type="none" w="med" len="med"/>
          </a:ln>
          <a:effectLst>
            <a:outerShdw blurRad="63500" dist="127000" dir="2700000" algn="tl" rotWithShape="0">
              <a:srgbClr val="696566">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62" name="Rounded Rectangle 45">
            <a:extLst>
              <a:ext uri="{FF2B5EF4-FFF2-40B4-BE49-F238E27FC236}">
                <a16:creationId xmlns:a16="http://schemas.microsoft.com/office/drawing/2014/main" id="{73CE0F89-D04A-EDCC-5AB1-59745DDB2446}"/>
              </a:ext>
              <a:ext uri="{C183D7F6-B498-43B3-948B-1728B52AA6E4}">
                <adec:decorative xmlns:adec="http://schemas.microsoft.com/office/drawing/2017/decorative" val="1"/>
              </a:ext>
            </a:extLst>
          </p:cNvPr>
          <p:cNvSpPr/>
          <p:nvPr/>
        </p:nvSpPr>
        <p:spPr>
          <a:xfrm>
            <a:off x="4698865" y="2525830"/>
            <a:ext cx="6723500" cy="3219083"/>
          </a:xfrm>
          <a:prstGeom prst="roundRect">
            <a:avLst>
              <a:gd name="adj" fmla="val 2658"/>
            </a:avLst>
          </a:prstGeom>
          <a:solidFill>
            <a:srgbClr val="0078D4"/>
          </a:solidFill>
          <a:ln w="51197" cap="flat">
            <a:noFill/>
            <a:prstDash val="solid"/>
            <a:miter/>
          </a:ln>
          <a:effectLst>
            <a:outerShdw blurRad="63500" dist="38100" dir="2700000" algn="ctr" rotWithShape="0">
              <a:schemeClr val="tx1">
                <a:alpha val="4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3" name="TextBox 62">
            <a:extLst>
              <a:ext uri="{FF2B5EF4-FFF2-40B4-BE49-F238E27FC236}">
                <a16:creationId xmlns:a16="http://schemas.microsoft.com/office/drawing/2014/main" id="{0EBDDA60-E98E-3906-0B73-61A7EEA5ABAE}"/>
              </a:ext>
              <a:ext uri="{C183D7F6-B498-43B3-948B-1728B52AA6E4}">
                <adec:decorative xmlns:adec="http://schemas.microsoft.com/office/drawing/2017/decorative" val="0"/>
              </a:ext>
            </a:extLst>
          </p:cNvPr>
          <p:cNvSpPr txBox="1"/>
          <p:nvPr/>
        </p:nvSpPr>
        <p:spPr>
          <a:xfrm>
            <a:off x="4906420" y="4989298"/>
            <a:ext cx="6308390" cy="575271"/>
          </a:xfrm>
          <a:prstGeom prst="roundRect">
            <a:avLst/>
          </a:prstGeom>
          <a:solidFill>
            <a:schemeClr val="tx1"/>
          </a:solidFill>
        </p:spPr>
        <p:txBody>
          <a:bodyPr wrap="square" lIns="0" tIns="91440" rIns="0" bIns="91440" rtlCol="0" anchor="b">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Unified management and governance</a:t>
            </a:r>
          </a:p>
        </p:txBody>
      </p:sp>
      <p:sp>
        <p:nvSpPr>
          <p:cNvPr id="64" name="Rounded Rectangle 45">
            <a:extLst>
              <a:ext uri="{FF2B5EF4-FFF2-40B4-BE49-F238E27FC236}">
                <a16:creationId xmlns:a16="http://schemas.microsoft.com/office/drawing/2014/main" id="{565731AD-4AB3-5A09-84BB-F0E7DDF2F62B}"/>
              </a:ext>
            </a:extLst>
          </p:cNvPr>
          <p:cNvSpPr/>
          <p:nvPr/>
        </p:nvSpPr>
        <p:spPr>
          <a:xfrm>
            <a:off x="4898318" y="3796590"/>
            <a:ext cx="6324595" cy="1330532"/>
          </a:xfrm>
          <a:prstGeom prst="roundRect">
            <a:avLst>
              <a:gd name="adj" fmla="val 6669"/>
            </a:avLst>
          </a:prstGeom>
          <a:solidFill>
            <a:schemeClr val="bg1"/>
          </a:solidFill>
          <a:ln w="25400">
            <a:solidFill>
              <a:schemeClr val="tx1"/>
            </a:solidFill>
            <a:prstDash val="sysDash"/>
            <a:headEnd type="none" w="med" len="med"/>
            <a:tailEnd type="none" w="med" len="med"/>
          </a:ln>
          <a:effectLst>
            <a:outerShdw blurRad="63500" dist="38100" dir="27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4800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err="1">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pic>
        <p:nvPicPr>
          <p:cNvPr id="65" name="Picture 64" descr="Logo, company name&#10;&#10;Description automatically generated">
            <a:extLst>
              <a:ext uri="{FF2B5EF4-FFF2-40B4-BE49-F238E27FC236}">
                <a16:creationId xmlns:a16="http://schemas.microsoft.com/office/drawing/2014/main" id="{6562C487-874C-4320-DBDB-A5C9C3FFF551}"/>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7776221" y="4048448"/>
            <a:ext cx="568789" cy="492006"/>
          </a:xfrm>
          <a:prstGeom prst="rect">
            <a:avLst/>
          </a:prstGeom>
        </p:spPr>
      </p:pic>
      <p:grpSp>
        <p:nvGrpSpPr>
          <p:cNvPr id="66" name="Group 65">
            <a:extLst>
              <a:ext uri="{FF2B5EF4-FFF2-40B4-BE49-F238E27FC236}">
                <a16:creationId xmlns:a16="http://schemas.microsoft.com/office/drawing/2014/main" id="{AB49E0C1-8C79-C793-9BD8-0A70C0C059B9}"/>
              </a:ext>
              <a:ext uri="{C183D7F6-B498-43B3-948B-1728B52AA6E4}">
                <adec:decorative xmlns:adec="http://schemas.microsoft.com/office/drawing/2017/decorative" val="1"/>
              </a:ext>
            </a:extLst>
          </p:cNvPr>
          <p:cNvGrpSpPr/>
          <p:nvPr/>
        </p:nvGrpSpPr>
        <p:grpSpPr>
          <a:xfrm>
            <a:off x="5292790" y="3891561"/>
            <a:ext cx="1550148" cy="1108245"/>
            <a:chOff x="5215283" y="4192636"/>
            <a:chExt cx="1705163" cy="1219069"/>
          </a:xfrm>
        </p:grpSpPr>
        <p:grpSp>
          <p:nvGrpSpPr>
            <p:cNvPr id="67" name="Group 66">
              <a:extLst>
                <a:ext uri="{FF2B5EF4-FFF2-40B4-BE49-F238E27FC236}">
                  <a16:creationId xmlns:a16="http://schemas.microsoft.com/office/drawing/2014/main" id="{6556F2A9-73D6-BADB-7576-B54E9DC089BB}"/>
                </a:ext>
              </a:extLst>
            </p:cNvPr>
            <p:cNvGrpSpPr/>
            <p:nvPr/>
          </p:nvGrpSpPr>
          <p:grpSpPr>
            <a:xfrm>
              <a:off x="5436507" y="4192636"/>
              <a:ext cx="1262714" cy="1012692"/>
              <a:chOff x="5460266" y="4453644"/>
              <a:chExt cx="401413" cy="321931"/>
            </a:xfrm>
            <a:solidFill>
              <a:schemeClr val="bg1">
                <a:lumMod val="65000"/>
              </a:schemeClr>
            </a:solidFill>
          </p:grpSpPr>
          <p:sp>
            <p:nvSpPr>
              <p:cNvPr id="82" name="Freeform 81">
                <a:extLst>
                  <a:ext uri="{FF2B5EF4-FFF2-40B4-BE49-F238E27FC236}">
                    <a16:creationId xmlns:a16="http://schemas.microsoft.com/office/drawing/2014/main" id="{BDFD97BC-73CF-9ECD-B8A8-9210160669B6}"/>
                  </a:ext>
                </a:extLst>
              </p:cNvPr>
              <p:cNvSpPr/>
              <p:nvPr/>
            </p:nvSpPr>
            <p:spPr>
              <a:xfrm>
                <a:off x="5460266" y="4453644"/>
                <a:ext cx="362254" cy="299942"/>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3" name="Freeform 82">
                <a:extLst>
                  <a:ext uri="{FF2B5EF4-FFF2-40B4-BE49-F238E27FC236}">
                    <a16:creationId xmlns:a16="http://schemas.microsoft.com/office/drawing/2014/main" id="{9E1D5706-6C50-DE86-71D9-372916BABA39}"/>
                  </a:ext>
                </a:extLst>
              </p:cNvPr>
              <p:cNvSpPr/>
              <p:nvPr/>
            </p:nvSpPr>
            <p:spPr>
              <a:xfrm>
                <a:off x="5495156" y="4594529"/>
                <a:ext cx="366523" cy="181046"/>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68" name="TextBox 67">
              <a:extLst>
                <a:ext uri="{FF2B5EF4-FFF2-40B4-BE49-F238E27FC236}">
                  <a16:creationId xmlns:a16="http://schemas.microsoft.com/office/drawing/2014/main" id="{16755E43-F8A5-0E23-040F-BD3614CD82DA}"/>
                </a:ext>
                <a:ext uri="{C183D7F6-B498-43B3-948B-1728B52AA6E4}">
                  <adec:decorative xmlns:adec="http://schemas.microsoft.com/office/drawing/2017/decorative" val="1"/>
                </a:ext>
              </a:extLst>
            </p:cNvPr>
            <p:cNvSpPr txBox="1"/>
            <p:nvPr/>
          </p:nvSpPr>
          <p:spPr>
            <a:xfrm>
              <a:off x="5215283" y="5227039"/>
              <a:ext cx="170516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A</a:t>
              </a:r>
            </a:p>
          </p:txBody>
        </p:sp>
        <p:grpSp>
          <p:nvGrpSpPr>
            <p:cNvPr id="69" name="Group 68">
              <a:extLst>
                <a:ext uri="{FF2B5EF4-FFF2-40B4-BE49-F238E27FC236}">
                  <a16:creationId xmlns:a16="http://schemas.microsoft.com/office/drawing/2014/main" id="{DFA0F447-C815-467E-A1D5-BE85C88A80DC}"/>
                </a:ext>
              </a:extLst>
            </p:cNvPr>
            <p:cNvGrpSpPr/>
            <p:nvPr/>
          </p:nvGrpSpPr>
          <p:grpSpPr>
            <a:xfrm>
              <a:off x="5286458" y="4399541"/>
              <a:ext cx="1562811" cy="761648"/>
              <a:chOff x="5265618" y="4392075"/>
              <a:chExt cx="1420737" cy="692407"/>
            </a:xfrm>
          </p:grpSpPr>
          <p:grpSp>
            <p:nvGrpSpPr>
              <p:cNvPr id="70" name="Group 69">
                <a:extLst>
                  <a:ext uri="{FF2B5EF4-FFF2-40B4-BE49-F238E27FC236}">
                    <a16:creationId xmlns:a16="http://schemas.microsoft.com/office/drawing/2014/main" id="{34E6FC64-D958-1802-87AF-64806A07B63F}"/>
                  </a:ext>
                </a:extLst>
              </p:cNvPr>
              <p:cNvGrpSpPr/>
              <p:nvPr/>
            </p:nvGrpSpPr>
            <p:grpSpPr>
              <a:xfrm>
                <a:off x="5265618" y="4392075"/>
                <a:ext cx="692407" cy="692407"/>
                <a:chOff x="5265618" y="4392075"/>
                <a:chExt cx="692407" cy="692407"/>
              </a:xfrm>
            </p:grpSpPr>
            <p:sp>
              <p:nvSpPr>
                <p:cNvPr id="77" name="Rounded Rectangle 76">
                  <a:extLst>
                    <a:ext uri="{FF2B5EF4-FFF2-40B4-BE49-F238E27FC236}">
                      <a16:creationId xmlns:a16="http://schemas.microsoft.com/office/drawing/2014/main" id="{ECF6E5B4-8FC5-38C9-B5E2-CEDCBA9011A2}"/>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8" name="TextBox 77">
                  <a:extLst>
                    <a:ext uri="{FF2B5EF4-FFF2-40B4-BE49-F238E27FC236}">
                      <a16:creationId xmlns:a16="http://schemas.microsoft.com/office/drawing/2014/main" id="{8752B86A-6074-F157-6415-0D98EEC0296A}"/>
                    </a:ext>
                    <a:ext uri="{C183D7F6-B498-43B3-948B-1728B52AA6E4}">
                      <adec:decorative xmlns:adec="http://schemas.microsoft.com/office/drawing/2017/decorative" val="1"/>
                    </a:ext>
                  </a:extLst>
                </p:cNvPr>
                <p:cNvSpPr txBox="1"/>
                <p:nvPr/>
              </p:nvSpPr>
              <p:spPr>
                <a:xfrm>
                  <a:off x="5291238" y="4898291"/>
                  <a:ext cx="641166" cy="10772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Warehouse</a:t>
                  </a:r>
                </a:p>
              </p:txBody>
            </p:sp>
            <p:sp>
              <p:nvSpPr>
                <p:cNvPr id="79" name="Freeform 78">
                  <a:extLst>
                    <a:ext uri="{FF2B5EF4-FFF2-40B4-BE49-F238E27FC236}">
                      <a16:creationId xmlns:a16="http://schemas.microsoft.com/office/drawing/2014/main" id="{415C13E4-F434-4042-8F2F-7CF83012C78B}"/>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0" name="Freeform 79">
                  <a:extLst>
                    <a:ext uri="{FF2B5EF4-FFF2-40B4-BE49-F238E27FC236}">
                      <a16:creationId xmlns:a16="http://schemas.microsoft.com/office/drawing/2014/main" id="{C6FF3758-C07C-ADA4-0288-CE2ED36C5960}"/>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1" name="TextBox 80">
                  <a:extLst>
                    <a:ext uri="{FF2B5EF4-FFF2-40B4-BE49-F238E27FC236}">
                      <a16:creationId xmlns:a16="http://schemas.microsoft.com/office/drawing/2014/main" id="{E0E31816-DD0D-5062-D9C4-C8177AA54DAD}"/>
                    </a:ext>
                    <a:ext uri="{C183D7F6-B498-43B3-948B-1728B52AA6E4}">
                      <adec:decorative xmlns:adec="http://schemas.microsoft.com/office/drawing/2017/decorative" val="1"/>
                    </a:ext>
                  </a:extLst>
                </p:cNvPr>
                <p:cNvSpPr txBox="1"/>
                <p:nvPr/>
              </p:nvSpPr>
              <p:spPr>
                <a:xfrm>
                  <a:off x="5444930" y="4707609"/>
                  <a:ext cx="408203" cy="8393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mn-cs"/>
                    </a:rPr>
                    <a:t>Finance</a:t>
                  </a:r>
                </a:p>
              </p:txBody>
            </p:sp>
          </p:grpSp>
          <p:grpSp>
            <p:nvGrpSpPr>
              <p:cNvPr id="71" name="Group 70">
                <a:extLst>
                  <a:ext uri="{FF2B5EF4-FFF2-40B4-BE49-F238E27FC236}">
                    <a16:creationId xmlns:a16="http://schemas.microsoft.com/office/drawing/2014/main" id="{96431C89-B8EF-F392-9C52-13A1EB10FAE6}"/>
                  </a:ext>
                </a:extLst>
              </p:cNvPr>
              <p:cNvGrpSpPr/>
              <p:nvPr/>
            </p:nvGrpSpPr>
            <p:grpSpPr>
              <a:xfrm>
                <a:off x="5993948" y="4392075"/>
                <a:ext cx="692407" cy="692407"/>
                <a:chOff x="5265618" y="4392075"/>
                <a:chExt cx="692407" cy="692407"/>
              </a:xfrm>
            </p:grpSpPr>
            <p:sp>
              <p:nvSpPr>
                <p:cNvPr id="72" name="Rounded Rectangle 71">
                  <a:extLst>
                    <a:ext uri="{FF2B5EF4-FFF2-40B4-BE49-F238E27FC236}">
                      <a16:creationId xmlns:a16="http://schemas.microsoft.com/office/drawing/2014/main" id="{B3672D2F-7A55-0D11-3332-00B417F20AE8}"/>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3" name="TextBox 72">
                  <a:extLst>
                    <a:ext uri="{FF2B5EF4-FFF2-40B4-BE49-F238E27FC236}">
                      <a16:creationId xmlns:a16="http://schemas.microsoft.com/office/drawing/2014/main" id="{33415B83-535B-C187-E7F1-E0EF19E643A6}"/>
                    </a:ext>
                    <a:ext uri="{C183D7F6-B498-43B3-948B-1728B52AA6E4}">
                      <adec:decorative xmlns:adec="http://schemas.microsoft.com/office/drawing/2017/decorative" val="1"/>
                    </a:ext>
                  </a:extLst>
                </p:cNvPr>
                <p:cNvSpPr txBox="1"/>
                <p:nvPr/>
              </p:nvSpPr>
              <p:spPr>
                <a:xfrm>
                  <a:off x="5291238" y="4898291"/>
                  <a:ext cx="641166" cy="101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Lakehouse</a:t>
                  </a:r>
                </a:p>
              </p:txBody>
            </p:sp>
            <p:sp>
              <p:nvSpPr>
                <p:cNvPr id="74" name="Freeform 73">
                  <a:extLst>
                    <a:ext uri="{FF2B5EF4-FFF2-40B4-BE49-F238E27FC236}">
                      <a16:creationId xmlns:a16="http://schemas.microsoft.com/office/drawing/2014/main" id="{82AB57F0-41D5-32A4-0CC4-3C1286F785C0}"/>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5" name="Freeform 74">
                  <a:extLst>
                    <a:ext uri="{FF2B5EF4-FFF2-40B4-BE49-F238E27FC236}">
                      <a16:creationId xmlns:a16="http://schemas.microsoft.com/office/drawing/2014/main" id="{11B5E25F-D316-6E07-5D77-ED2E241775E8}"/>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6" name="TextBox 75">
                  <a:extLst>
                    <a:ext uri="{FF2B5EF4-FFF2-40B4-BE49-F238E27FC236}">
                      <a16:creationId xmlns:a16="http://schemas.microsoft.com/office/drawing/2014/main" id="{B4495A73-A616-CC14-B389-8DB88EAADCAA}"/>
                    </a:ext>
                    <a:ext uri="{C183D7F6-B498-43B3-948B-1728B52AA6E4}">
                      <adec:decorative xmlns:adec="http://schemas.microsoft.com/office/drawing/2017/decorative" val="1"/>
                    </a:ext>
                  </a:extLst>
                </p:cNvPr>
                <p:cNvSpPr txBox="1"/>
                <p:nvPr/>
              </p:nvSpPr>
              <p:spPr>
                <a:xfrm>
                  <a:off x="5424520" y="4665639"/>
                  <a:ext cx="449023" cy="16787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Customer</a:t>
                  </a:r>
                  <a:br>
                    <a:rPr kumimoji="0" lang="en-US" sz="600" b="0" i="0" u="none" strike="noStrike" kern="1200" cap="none" spc="0" normalizeH="0" baseline="0" noProof="0">
                      <a:ln>
                        <a:noFill/>
                      </a:ln>
                      <a:solidFill>
                        <a:srgbClr val="FFFFFF"/>
                      </a:solidFill>
                      <a:effectLst/>
                      <a:uLnTx/>
                      <a:uFillTx/>
                      <a:latin typeface="Segoe UI"/>
                      <a:ea typeface="+mn-ea"/>
                      <a:cs typeface="+mn-cs"/>
                    </a:rPr>
                  </a:br>
                  <a:r>
                    <a:rPr kumimoji="0" lang="en-US" sz="600" b="0" i="0" u="none" strike="noStrike" kern="1200" cap="none" spc="0" normalizeH="0" baseline="0" noProof="0">
                      <a:ln>
                        <a:noFill/>
                      </a:ln>
                      <a:solidFill>
                        <a:srgbClr val="FFFFFF"/>
                      </a:solidFill>
                      <a:effectLst/>
                      <a:uLnTx/>
                      <a:uFillTx/>
                      <a:latin typeface="Segoe UI"/>
                      <a:ea typeface="+mn-ea"/>
                      <a:cs typeface="+mn-cs"/>
                    </a:rPr>
                    <a:t>360</a:t>
                  </a:r>
                </a:p>
              </p:txBody>
            </p:sp>
          </p:grpSp>
        </p:grpSp>
      </p:grpSp>
      <p:grpSp>
        <p:nvGrpSpPr>
          <p:cNvPr id="84" name="Group 83">
            <a:extLst>
              <a:ext uri="{FF2B5EF4-FFF2-40B4-BE49-F238E27FC236}">
                <a16:creationId xmlns:a16="http://schemas.microsoft.com/office/drawing/2014/main" id="{F373E2A7-129F-A7B8-52E7-D75F42D7D66A}"/>
              </a:ext>
              <a:ext uri="{C183D7F6-B498-43B3-948B-1728B52AA6E4}">
                <adec:decorative xmlns:adec="http://schemas.microsoft.com/office/drawing/2017/decorative" val="1"/>
              </a:ext>
            </a:extLst>
          </p:cNvPr>
          <p:cNvGrpSpPr/>
          <p:nvPr/>
        </p:nvGrpSpPr>
        <p:grpSpPr>
          <a:xfrm>
            <a:off x="9274746" y="3891561"/>
            <a:ext cx="1550148" cy="1108245"/>
            <a:chOff x="9197239" y="4192636"/>
            <a:chExt cx="1705163" cy="1219069"/>
          </a:xfrm>
        </p:grpSpPr>
        <p:grpSp>
          <p:nvGrpSpPr>
            <p:cNvPr id="85" name="Group 84">
              <a:extLst>
                <a:ext uri="{FF2B5EF4-FFF2-40B4-BE49-F238E27FC236}">
                  <a16:creationId xmlns:a16="http://schemas.microsoft.com/office/drawing/2014/main" id="{CEC544BB-78B8-9CE3-57EF-64D4CDF4D7B7}"/>
                </a:ext>
              </a:extLst>
            </p:cNvPr>
            <p:cNvGrpSpPr/>
            <p:nvPr/>
          </p:nvGrpSpPr>
          <p:grpSpPr>
            <a:xfrm>
              <a:off x="9418463" y="4192636"/>
              <a:ext cx="1262714" cy="1012692"/>
              <a:chOff x="5460266" y="4453644"/>
              <a:chExt cx="401413" cy="321931"/>
            </a:xfrm>
            <a:solidFill>
              <a:schemeClr val="bg1">
                <a:lumMod val="65000"/>
              </a:schemeClr>
            </a:solidFill>
          </p:grpSpPr>
          <p:sp>
            <p:nvSpPr>
              <p:cNvPr id="100" name="Freeform 99">
                <a:extLst>
                  <a:ext uri="{FF2B5EF4-FFF2-40B4-BE49-F238E27FC236}">
                    <a16:creationId xmlns:a16="http://schemas.microsoft.com/office/drawing/2014/main" id="{BEE83907-8693-73ED-5393-92134D8A89B0}"/>
                  </a:ext>
                </a:extLst>
              </p:cNvPr>
              <p:cNvSpPr/>
              <p:nvPr/>
            </p:nvSpPr>
            <p:spPr>
              <a:xfrm>
                <a:off x="5460266" y="4453644"/>
                <a:ext cx="362254" cy="299942"/>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1" name="Freeform 100">
                <a:extLst>
                  <a:ext uri="{FF2B5EF4-FFF2-40B4-BE49-F238E27FC236}">
                    <a16:creationId xmlns:a16="http://schemas.microsoft.com/office/drawing/2014/main" id="{4E31FA41-8DD6-73C6-C6BE-685A1CD116BE}"/>
                  </a:ext>
                </a:extLst>
              </p:cNvPr>
              <p:cNvSpPr/>
              <p:nvPr/>
            </p:nvSpPr>
            <p:spPr>
              <a:xfrm>
                <a:off x="5495156" y="4594529"/>
                <a:ext cx="366523" cy="181046"/>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86" name="TextBox 85">
              <a:extLst>
                <a:ext uri="{FF2B5EF4-FFF2-40B4-BE49-F238E27FC236}">
                  <a16:creationId xmlns:a16="http://schemas.microsoft.com/office/drawing/2014/main" id="{09B91D9C-DEC3-C494-57A7-028120DBD275}"/>
                </a:ext>
                <a:ext uri="{C183D7F6-B498-43B3-948B-1728B52AA6E4}">
                  <adec:decorative xmlns:adec="http://schemas.microsoft.com/office/drawing/2017/decorative" val="1"/>
                </a:ext>
              </a:extLst>
            </p:cNvPr>
            <p:cNvSpPr txBox="1"/>
            <p:nvPr/>
          </p:nvSpPr>
          <p:spPr>
            <a:xfrm>
              <a:off x="9197239" y="5227039"/>
              <a:ext cx="170516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B</a:t>
              </a:r>
            </a:p>
          </p:txBody>
        </p:sp>
        <p:grpSp>
          <p:nvGrpSpPr>
            <p:cNvPr id="87" name="Group 86">
              <a:extLst>
                <a:ext uri="{FF2B5EF4-FFF2-40B4-BE49-F238E27FC236}">
                  <a16:creationId xmlns:a16="http://schemas.microsoft.com/office/drawing/2014/main" id="{47DC15BB-340A-73B0-11B3-0F74863D13F2}"/>
                </a:ext>
              </a:extLst>
            </p:cNvPr>
            <p:cNvGrpSpPr/>
            <p:nvPr/>
          </p:nvGrpSpPr>
          <p:grpSpPr>
            <a:xfrm>
              <a:off x="9268414" y="4399541"/>
              <a:ext cx="1562811" cy="761648"/>
              <a:chOff x="5265618" y="4392075"/>
              <a:chExt cx="1420737" cy="692407"/>
            </a:xfrm>
          </p:grpSpPr>
          <p:grpSp>
            <p:nvGrpSpPr>
              <p:cNvPr id="88" name="Group 87">
                <a:extLst>
                  <a:ext uri="{FF2B5EF4-FFF2-40B4-BE49-F238E27FC236}">
                    <a16:creationId xmlns:a16="http://schemas.microsoft.com/office/drawing/2014/main" id="{9145E5AD-0938-5019-C38F-826204B7B58D}"/>
                  </a:ext>
                </a:extLst>
              </p:cNvPr>
              <p:cNvGrpSpPr/>
              <p:nvPr/>
            </p:nvGrpSpPr>
            <p:grpSpPr>
              <a:xfrm>
                <a:off x="5265618" y="4392075"/>
                <a:ext cx="692407" cy="692407"/>
                <a:chOff x="5265618" y="4392075"/>
                <a:chExt cx="692407" cy="692407"/>
              </a:xfrm>
            </p:grpSpPr>
            <p:sp>
              <p:nvSpPr>
                <p:cNvPr id="95" name="Rounded Rectangle 94">
                  <a:extLst>
                    <a:ext uri="{FF2B5EF4-FFF2-40B4-BE49-F238E27FC236}">
                      <a16:creationId xmlns:a16="http://schemas.microsoft.com/office/drawing/2014/main" id="{09023BD8-54E3-C552-E9F9-F42A9D998486}"/>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6" name="TextBox 95">
                  <a:extLst>
                    <a:ext uri="{FF2B5EF4-FFF2-40B4-BE49-F238E27FC236}">
                      <a16:creationId xmlns:a16="http://schemas.microsoft.com/office/drawing/2014/main" id="{D4E7E31C-2284-20B1-1C7C-DE22C3B34267}"/>
                    </a:ext>
                    <a:ext uri="{C183D7F6-B498-43B3-948B-1728B52AA6E4}">
                      <adec:decorative xmlns:adec="http://schemas.microsoft.com/office/drawing/2017/decorative" val="1"/>
                    </a:ext>
                  </a:extLst>
                </p:cNvPr>
                <p:cNvSpPr txBox="1"/>
                <p:nvPr/>
              </p:nvSpPr>
              <p:spPr>
                <a:xfrm>
                  <a:off x="5291238" y="4898291"/>
                  <a:ext cx="641166" cy="101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Lakehouse</a:t>
                  </a:r>
                </a:p>
              </p:txBody>
            </p:sp>
            <p:sp>
              <p:nvSpPr>
                <p:cNvPr id="97" name="Freeform 96">
                  <a:extLst>
                    <a:ext uri="{FF2B5EF4-FFF2-40B4-BE49-F238E27FC236}">
                      <a16:creationId xmlns:a16="http://schemas.microsoft.com/office/drawing/2014/main" id="{30842B96-9F44-E7C0-FA29-D69C0E960B3A}"/>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8" name="Freeform 97">
                  <a:extLst>
                    <a:ext uri="{FF2B5EF4-FFF2-40B4-BE49-F238E27FC236}">
                      <a16:creationId xmlns:a16="http://schemas.microsoft.com/office/drawing/2014/main" id="{7F81BFAD-234B-8AC7-F55D-EFDC77304A57}"/>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9" name="TextBox 98">
                  <a:extLst>
                    <a:ext uri="{FF2B5EF4-FFF2-40B4-BE49-F238E27FC236}">
                      <a16:creationId xmlns:a16="http://schemas.microsoft.com/office/drawing/2014/main" id="{78AD8423-A898-F34F-3B0A-BB360077D14F}"/>
                    </a:ext>
                    <a:ext uri="{C183D7F6-B498-43B3-948B-1728B52AA6E4}">
                      <adec:decorative xmlns:adec="http://schemas.microsoft.com/office/drawing/2017/decorative" val="1"/>
                    </a:ext>
                  </a:extLst>
                </p:cNvPr>
                <p:cNvSpPr txBox="1"/>
                <p:nvPr/>
              </p:nvSpPr>
              <p:spPr>
                <a:xfrm>
                  <a:off x="5444930" y="4665639"/>
                  <a:ext cx="408203" cy="16787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Service telemetry</a:t>
                  </a:r>
                </a:p>
              </p:txBody>
            </p:sp>
          </p:grpSp>
          <p:grpSp>
            <p:nvGrpSpPr>
              <p:cNvPr id="89" name="Group 88">
                <a:extLst>
                  <a:ext uri="{FF2B5EF4-FFF2-40B4-BE49-F238E27FC236}">
                    <a16:creationId xmlns:a16="http://schemas.microsoft.com/office/drawing/2014/main" id="{2696A473-667A-7A4E-2303-5A3A38DCB20D}"/>
                  </a:ext>
                </a:extLst>
              </p:cNvPr>
              <p:cNvGrpSpPr/>
              <p:nvPr/>
            </p:nvGrpSpPr>
            <p:grpSpPr>
              <a:xfrm>
                <a:off x="5993948" y="4392075"/>
                <a:ext cx="692407" cy="692407"/>
                <a:chOff x="5265618" y="4392075"/>
                <a:chExt cx="692407" cy="692407"/>
              </a:xfrm>
            </p:grpSpPr>
            <p:sp>
              <p:nvSpPr>
                <p:cNvPr id="90" name="Rounded Rectangle 89">
                  <a:extLst>
                    <a:ext uri="{FF2B5EF4-FFF2-40B4-BE49-F238E27FC236}">
                      <a16:creationId xmlns:a16="http://schemas.microsoft.com/office/drawing/2014/main" id="{3C3F908A-41E8-F3A9-5395-68B4D5193477}"/>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1" name="TextBox 90">
                  <a:extLst>
                    <a:ext uri="{FF2B5EF4-FFF2-40B4-BE49-F238E27FC236}">
                      <a16:creationId xmlns:a16="http://schemas.microsoft.com/office/drawing/2014/main" id="{BE9054A4-26BF-472C-315A-509AAEE40BEC}"/>
                    </a:ext>
                    <a:ext uri="{C183D7F6-B498-43B3-948B-1728B52AA6E4}">
                      <adec:decorative xmlns:adec="http://schemas.microsoft.com/office/drawing/2017/decorative" val="1"/>
                    </a:ext>
                  </a:extLst>
                </p:cNvPr>
                <p:cNvSpPr txBox="1"/>
                <p:nvPr/>
              </p:nvSpPr>
              <p:spPr>
                <a:xfrm>
                  <a:off x="5291238" y="4898291"/>
                  <a:ext cx="641166" cy="9792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Warehouse</a:t>
                  </a:r>
                </a:p>
              </p:txBody>
            </p:sp>
            <p:sp>
              <p:nvSpPr>
                <p:cNvPr id="92" name="Freeform 91">
                  <a:extLst>
                    <a:ext uri="{FF2B5EF4-FFF2-40B4-BE49-F238E27FC236}">
                      <a16:creationId xmlns:a16="http://schemas.microsoft.com/office/drawing/2014/main" id="{E3DA9EB0-0F94-7064-3BCB-6DB676A40948}"/>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3" name="Freeform 92">
                  <a:extLst>
                    <a:ext uri="{FF2B5EF4-FFF2-40B4-BE49-F238E27FC236}">
                      <a16:creationId xmlns:a16="http://schemas.microsoft.com/office/drawing/2014/main" id="{9C20725E-CF0C-81BB-B823-70A20103426E}"/>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4" name="TextBox 93">
                  <a:extLst>
                    <a:ext uri="{FF2B5EF4-FFF2-40B4-BE49-F238E27FC236}">
                      <a16:creationId xmlns:a16="http://schemas.microsoft.com/office/drawing/2014/main" id="{515376C1-4096-90EA-C169-C8CA44E0C3C2}"/>
                    </a:ext>
                    <a:ext uri="{C183D7F6-B498-43B3-948B-1728B52AA6E4}">
                      <adec:decorative xmlns:adec="http://schemas.microsoft.com/office/drawing/2017/decorative" val="1"/>
                    </a:ext>
                  </a:extLst>
                </p:cNvPr>
                <p:cNvSpPr txBox="1"/>
                <p:nvPr/>
              </p:nvSpPr>
              <p:spPr>
                <a:xfrm>
                  <a:off x="5424520" y="4665639"/>
                  <a:ext cx="449023" cy="16787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Business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KPIs</a:t>
                  </a:r>
                </a:p>
              </p:txBody>
            </p:sp>
          </p:grpSp>
        </p:grpSp>
      </p:grpSp>
      <p:grpSp>
        <p:nvGrpSpPr>
          <p:cNvPr id="102" name="Group 101">
            <a:extLst>
              <a:ext uri="{FF2B5EF4-FFF2-40B4-BE49-F238E27FC236}">
                <a16:creationId xmlns:a16="http://schemas.microsoft.com/office/drawing/2014/main" id="{50778E7A-70CC-8AA1-76E8-66FC88B188B8}"/>
              </a:ext>
              <a:ext uri="{C183D7F6-B498-43B3-948B-1728B52AA6E4}">
                <adec:decorative xmlns:adec="http://schemas.microsoft.com/office/drawing/2017/decorative" val="1"/>
              </a:ext>
            </a:extLst>
          </p:cNvPr>
          <p:cNvGrpSpPr/>
          <p:nvPr/>
        </p:nvGrpSpPr>
        <p:grpSpPr>
          <a:xfrm>
            <a:off x="4898318" y="2093754"/>
            <a:ext cx="6324594" cy="857990"/>
            <a:chOff x="4898318" y="2093754"/>
            <a:chExt cx="6324594" cy="857990"/>
          </a:xfrm>
        </p:grpSpPr>
        <p:grpSp>
          <p:nvGrpSpPr>
            <p:cNvPr id="103" name="Group 102">
              <a:extLst>
                <a:ext uri="{FF2B5EF4-FFF2-40B4-BE49-F238E27FC236}">
                  <a16:creationId xmlns:a16="http://schemas.microsoft.com/office/drawing/2014/main" id="{CD5E29F6-0770-AAED-C8A9-516C409C92B6}"/>
                </a:ext>
              </a:extLst>
            </p:cNvPr>
            <p:cNvGrpSpPr/>
            <p:nvPr/>
          </p:nvGrpSpPr>
          <p:grpSpPr>
            <a:xfrm>
              <a:off x="4898318" y="2093754"/>
              <a:ext cx="861168" cy="857990"/>
              <a:chOff x="2637556" y="2587193"/>
              <a:chExt cx="971987" cy="968400"/>
            </a:xfrm>
          </p:grpSpPr>
          <p:sp>
            <p:nvSpPr>
              <p:cNvPr id="128" name="Rounded Rectangle 15">
                <a:extLst>
                  <a:ext uri="{FF2B5EF4-FFF2-40B4-BE49-F238E27FC236}">
                    <a16:creationId xmlns:a16="http://schemas.microsoft.com/office/drawing/2014/main" id="{29CC1DAA-3E1F-E405-12BD-D5CB3025558C}"/>
                  </a:ext>
                </a:extLst>
              </p:cNvPr>
              <p:cNvSpPr>
                <a:spLocks/>
              </p:cNvSpPr>
              <p:nvPr/>
            </p:nvSpPr>
            <p:spPr>
              <a:xfrm>
                <a:off x="2639349"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29" name="Rounded Rectangle 128">
                <a:extLst>
                  <a:ext uri="{FF2B5EF4-FFF2-40B4-BE49-F238E27FC236}">
                    <a16:creationId xmlns:a16="http://schemas.microsoft.com/office/drawing/2014/main" id="{CB619077-426B-991E-4C6F-4545EB9EDF04}"/>
                  </a:ext>
                </a:extLst>
              </p:cNvPr>
              <p:cNvSpPr/>
              <p:nvPr/>
            </p:nvSpPr>
            <p:spPr>
              <a:xfrm>
                <a:off x="2637556" y="3124154"/>
                <a:ext cx="971987"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130" name="Graphic 129">
                <a:extLst>
                  <a:ext uri="{FF2B5EF4-FFF2-40B4-BE49-F238E27FC236}">
                    <a16:creationId xmlns:a16="http://schemas.microsoft.com/office/drawing/2014/main" id="{42B1796B-5597-2B69-226C-0A90AB3E84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587" r="-9587"/>
              <a:stretch/>
            </p:blipFill>
            <p:spPr>
              <a:xfrm>
                <a:off x="2912938" y="2719402"/>
                <a:ext cx="421222" cy="353450"/>
              </a:xfrm>
              <a:prstGeom prst="rect">
                <a:avLst/>
              </a:prstGeom>
            </p:spPr>
          </p:pic>
        </p:grpSp>
        <p:grpSp>
          <p:nvGrpSpPr>
            <p:cNvPr id="104" name="Group 103">
              <a:extLst>
                <a:ext uri="{FF2B5EF4-FFF2-40B4-BE49-F238E27FC236}">
                  <a16:creationId xmlns:a16="http://schemas.microsoft.com/office/drawing/2014/main" id="{F8E9A649-ED9E-6087-E2FC-1D46D475CC09}"/>
                </a:ext>
              </a:extLst>
            </p:cNvPr>
            <p:cNvGrpSpPr/>
            <p:nvPr/>
          </p:nvGrpSpPr>
          <p:grpSpPr>
            <a:xfrm>
              <a:off x="5808889" y="2093754"/>
              <a:ext cx="861168" cy="857990"/>
              <a:chOff x="3690433" y="2587193"/>
              <a:chExt cx="971988" cy="968400"/>
            </a:xfrm>
          </p:grpSpPr>
          <p:sp>
            <p:nvSpPr>
              <p:cNvPr id="125" name="Rounded Rectangle 124">
                <a:extLst>
                  <a:ext uri="{FF2B5EF4-FFF2-40B4-BE49-F238E27FC236}">
                    <a16:creationId xmlns:a16="http://schemas.microsoft.com/office/drawing/2014/main" id="{CEDEACF5-A94C-40AB-2837-7B02C481E4D9}"/>
                  </a:ext>
                </a:extLst>
              </p:cNvPr>
              <p:cNvSpPr/>
              <p:nvPr/>
            </p:nvSpPr>
            <p:spPr>
              <a:xfrm>
                <a:off x="3692227"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26" name="Rounded Rectangle 16">
                <a:extLst>
                  <a:ext uri="{FF2B5EF4-FFF2-40B4-BE49-F238E27FC236}">
                    <a16:creationId xmlns:a16="http://schemas.microsoft.com/office/drawing/2014/main" id="{71BCF9D2-FE5D-B4A7-8302-177F6EF0A89E}"/>
                  </a:ext>
                </a:extLst>
              </p:cNvPr>
              <p:cNvSpPr/>
              <p:nvPr/>
            </p:nvSpPr>
            <p:spPr>
              <a:xfrm>
                <a:off x="3690433"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800" b="0" i="0" u="none" strike="noStrike" kern="0" cap="none" spc="0" normalizeH="0" baseline="0" noProof="0">
                    <a:ln>
                      <a:noFill/>
                    </a:ln>
                    <a:solidFill>
                      <a:srgbClr val="000000"/>
                    </a:solidFill>
                    <a:effectLst/>
                    <a:uLnTx/>
                    <a:uFillTx/>
                    <a:latin typeface="Segoe UI Semibold"/>
                    <a:ea typeface="+mn-ea"/>
                    <a:cs typeface="+mn-cs"/>
                  </a:rPr>
                </a:br>
                <a:r>
                  <a:rPr kumimoji="0" lang="en-US" sz="8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127" name="Graphic 126">
                <a:extLst>
                  <a:ext uri="{FF2B5EF4-FFF2-40B4-BE49-F238E27FC236}">
                    <a16:creationId xmlns:a16="http://schemas.microsoft.com/office/drawing/2014/main" id="{62667E55-C9F8-57A8-982E-A1AAB2FDE87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587" r="-9587"/>
              <a:stretch/>
            </p:blipFill>
            <p:spPr>
              <a:xfrm>
                <a:off x="3965816" y="2719402"/>
                <a:ext cx="421222" cy="353450"/>
              </a:xfrm>
              <a:prstGeom prst="rect">
                <a:avLst/>
              </a:prstGeom>
            </p:spPr>
          </p:pic>
        </p:grpSp>
        <p:grpSp>
          <p:nvGrpSpPr>
            <p:cNvPr id="105" name="Group 104">
              <a:extLst>
                <a:ext uri="{FF2B5EF4-FFF2-40B4-BE49-F238E27FC236}">
                  <a16:creationId xmlns:a16="http://schemas.microsoft.com/office/drawing/2014/main" id="{7BB2EB8B-EB80-E273-41B4-FB1BB62E7B80}"/>
                </a:ext>
              </a:extLst>
            </p:cNvPr>
            <p:cNvGrpSpPr/>
            <p:nvPr/>
          </p:nvGrpSpPr>
          <p:grpSpPr>
            <a:xfrm>
              <a:off x="6719460" y="2093754"/>
              <a:ext cx="861168" cy="857990"/>
              <a:chOff x="4743312" y="2587193"/>
              <a:chExt cx="971988" cy="968400"/>
            </a:xfrm>
          </p:grpSpPr>
          <p:sp>
            <p:nvSpPr>
              <p:cNvPr id="122" name="Rounded Rectangle 121">
                <a:extLst>
                  <a:ext uri="{FF2B5EF4-FFF2-40B4-BE49-F238E27FC236}">
                    <a16:creationId xmlns:a16="http://schemas.microsoft.com/office/drawing/2014/main" id="{202332C3-3E27-BF72-5A76-4380FAB241D3}"/>
                  </a:ext>
                </a:extLst>
              </p:cNvPr>
              <p:cNvSpPr>
                <a:spLocks/>
              </p:cNvSpPr>
              <p:nvPr/>
            </p:nvSpPr>
            <p:spPr>
              <a:xfrm>
                <a:off x="4745106"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23" name="Rounded Rectangle 15">
                <a:extLst>
                  <a:ext uri="{FF2B5EF4-FFF2-40B4-BE49-F238E27FC236}">
                    <a16:creationId xmlns:a16="http://schemas.microsoft.com/office/drawing/2014/main" id="{DB464D8C-AE62-5826-3603-6E31F362043E}"/>
                  </a:ext>
                </a:extLst>
              </p:cNvPr>
              <p:cNvSpPr/>
              <p:nvPr/>
            </p:nvSpPr>
            <p:spPr>
              <a:xfrm>
                <a:off x="4743312"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124" name="Graphic 123">
                <a:extLst>
                  <a:ext uri="{FF2B5EF4-FFF2-40B4-BE49-F238E27FC236}">
                    <a16:creationId xmlns:a16="http://schemas.microsoft.com/office/drawing/2014/main" id="{6A948902-6FF9-1119-32B8-9854563DACC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587" r="-9587"/>
              <a:stretch/>
            </p:blipFill>
            <p:spPr>
              <a:xfrm>
                <a:off x="5018695" y="2719402"/>
                <a:ext cx="421222" cy="353450"/>
              </a:xfrm>
              <a:prstGeom prst="rect">
                <a:avLst/>
              </a:prstGeom>
            </p:spPr>
          </p:pic>
        </p:grpSp>
        <p:grpSp>
          <p:nvGrpSpPr>
            <p:cNvPr id="106" name="Group 105">
              <a:extLst>
                <a:ext uri="{FF2B5EF4-FFF2-40B4-BE49-F238E27FC236}">
                  <a16:creationId xmlns:a16="http://schemas.microsoft.com/office/drawing/2014/main" id="{FE8C06DA-F579-DFA5-2CD9-6897D34B6BEF}"/>
                </a:ext>
              </a:extLst>
            </p:cNvPr>
            <p:cNvGrpSpPr/>
            <p:nvPr/>
          </p:nvGrpSpPr>
          <p:grpSpPr>
            <a:xfrm>
              <a:off x="7630030" y="2093754"/>
              <a:ext cx="861168" cy="857990"/>
              <a:chOff x="5796191" y="2587193"/>
              <a:chExt cx="971988" cy="968400"/>
            </a:xfrm>
          </p:grpSpPr>
          <p:sp>
            <p:nvSpPr>
              <p:cNvPr id="119" name="Rounded Rectangle 16">
                <a:extLst>
                  <a:ext uri="{FF2B5EF4-FFF2-40B4-BE49-F238E27FC236}">
                    <a16:creationId xmlns:a16="http://schemas.microsoft.com/office/drawing/2014/main" id="{3701C72B-5F7D-8456-7091-7B8B236EB752}"/>
                  </a:ext>
                </a:extLst>
              </p:cNvPr>
              <p:cNvSpPr>
                <a:spLocks/>
              </p:cNvSpPr>
              <p:nvPr/>
            </p:nvSpPr>
            <p:spPr>
              <a:xfrm>
                <a:off x="5797985"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20" name="Rounded Rectangle 17">
                <a:extLst>
                  <a:ext uri="{FF2B5EF4-FFF2-40B4-BE49-F238E27FC236}">
                    <a16:creationId xmlns:a16="http://schemas.microsoft.com/office/drawing/2014/main" id="{2B03B1BA-15B8-98BA-B753-327B1EA449B8}"/>
                  </a:ext>
                </a:extLst>
              </p:cNvPr>
              <p:cNvSpPr/>
              <p:nvPr/>
            </p:nvSpPr>
            <p:spPr>
              <a:xfrm>
                <a:off x="5796191"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121" name="Graphic 120">
                <a:extLst>
                  <a:ext uri="{FF2B5EF4-FFF2-40B4-BE49-F238E27FC236}">
                    <a16:creationId xmlns:a16="http://schemas.microsoft.com/office/drawing/2014/main" id="{32DDFB84-52BA-289E-3894-781F4A588C8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587" r="-9587"/>
              <a:stretch/>
            </p:blipFill>
            <p:spPr>
              <a:xfrm>
                <a:off x="6071574" y="2719402"/>
                <a:ext cx="421222" cy="353450"/>
              </a:xfrm>
              <a:prstGeom prst="rect">
                <a:avLst/>
              </a:prstGeom>
            </p:spPr>
          </p:pic>
        </p:grpSp>
        <p:grpSp>
          <p:nvGrpSpPr>
            <p:cNvPr id="107" name="Group 106">
              <a:extLst>
                <a:ext uri="{FF2B5EF4-FFF2-40B4-BE49-F238E27FC236}">
                  <a16:creationId xmlns:a16="http://schemas.microsoft.com/office/drawing/2014/main" id="{1D663708-C8F2-472B-4405-27F99B0BC62B}"/>
                </a:ext>
              </a:extLst>
            </p:cNvPr>
            <p:cNvGrpSpPr/>
            <p:nvPr/>
          </p:nvGrpSpPr>
          <p:grpSpPr>
            <a:xfrm>
              <a:off x="8540602" y="2093754"/>
              <a:ext cx="861168" cy="857990"/>
              <a:chOff x="6849069" y="2587193"/>
              <a:chExt cx="971988" cy="968400"/>
            </a:xfrm>
          </p:grpSpPr>
          <p:sp>
            <p:nvSpPr>
              <p:cNvPr id="116" name="Rounded Rectangle 20">
                <a:extLst>
                  <a:ext uri="{FF2B5EF4-FFF2-40B4-BE49-F238E27FC236}">
                    <a16:creationId xmlns:a16="http://schemas.microsoft.com/office/drawing/2014/main" id="{D7042BF3-DD25-534E-3A82-162E265F5EF5}"/>
                  </a:ext>
                </a:extLst>
              </p:cNvPr>
              <p:cNvSpPr>
                <a:spLocks/>
              </p:cNvSpPr>
              <p:nvPr/>
            </p:nvSpPr>
            <p:spPr>
              <a:xfrm>
                <a:off x="6850863"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7" name="Rounded Rectangle 18">
                <a:extLst>
                  <a:ext uri="{FF2B5EF4-FFF2-40B4-BE49-F238E27FC236}">
                    <a16:creationId xmlns:a16="http://schemas.microsoft.com/office/drawing/2014/main" id="{192396A5-0576-0057-A6CA-53B4E40CD40B}"/>
                  </a:ext>
                </a:extLst>
              </p:cNvPr>
              <p:cNvSpPr/>
              <p:nvPr/>
            </p:nvSpPr>
            <p:spPr>
              <a:xfrm>
                <a:off x="6849069"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118" name="Graphic 117">
                <a:extLst>
                  <a:ext uri="{FF2B5EF4-FFF2-40B4-BE49-F238E27FC236}">
                    <a16:creationId xmlns:a16="http://schemas.microsoft.com/office/drawing/2014/main" id="{4FA48A60-1A5D-8F3A-24EE-A459FD7D5D61}"/>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588" r="-9588"/>
              <a:stretch/>
            </p:blipFill>
            <p:spPr>
              <a:xfrm>
                <a:off x="7134872" y="2719402"/>
                <a:ext cx="421224" cy="353450"/>
              </a:xfrm>
              <a:prstGeom prst="rect">
                <a:avLst/>
              </a:prstGeom>
            </p:spPr>
          </p:pic>
        </p:grpSp>
        <p:grpSp>
          <p:nvGrpSpPr>
            <p:cNvPr id="108" name="Group 107">
              <a:extLst>
                <a:ext uri="{FF2B5EF4-FFF2-40B4-BE49-F238E27FC236}">
                  <a16:creationId xmlns:a16="http://schemas.microsoft.com/office/drawing/2014/main" id="{BC60F029-BC5D-11A1-8D24-A32C892B5FD6}"/>
                </a:ext>
              </a:extLst>
            </p:cNvPr>
            <p:cNvGrpSpPr/>
            <p:nvPr/>
          </p:nvGrpSpPr>
          <p:grpSpPr>
            <a:xfrm>
              <a:off x="9451173" y="2093754"/>
              <a:ext cx="861168" cy="857990"/>
              <a:chOff x="7901947" y="2587193"/>
              <a:chExt cx="971988" cy="968400"/>
            </a:xfrm>
          </p:grpSpPr>
          <p:sp>
            <p:nvSpPr>
              <p:cNvPr id="113" name="Rounded Rectangle 22">
                <a:extLst>
                  <a:ext uri="{FF2B5EF4-FFF2-40B4-BE49-F238E27FC236}">
                    <a16:creationId xmlns:a16="http://schemas.microsoft.com/office/drawing/2014/main" id="{D908B362-0DD7-7C5C-A9C5-CE9358F26A79}"/>
                  </a:ext>
                </a:extLst>
              </p:cNvPr>
              <p:cNvSpPr>
                <a:spLocks/>
              </p:cNvSpPr>
              <p:nvPr/>
            </p:nvSpPr>
            <p:spPr>
              <a:xfrm>
                <a:off x="7903741"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4" name="Rounded Rectangle 19">
                <a:extLst>
                  <a:ext uri="{FF2B5EF4-FFF2-40B4-BE49-F238E27FC236}">
                    <a16:creationId xmlns:a16="http://schemas.microsoft.com/office/drawing/2014/main" id="{687AD212-E953-F07F-9391-50D310AAA3F4}"/>
                  </a:ext>
                </a:extLst>
              </p:cNvPr>
              <p:cNvSpPr/>
              <p:nvPr/>
            </p:nvSpPr>
            <p:spPr>
              <a:xfrm>
                <a:off x="7901947" y="3205476"/>
                <a:ext cx="971988" cy="162644"/>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115" name="Graphic 114">
                <a:extLst>
                  <a:ext uri="{FF2B5EF4-FFF2-40B4-BE49-F238E27FC236}">
                    <a16:creationId xmlns:a16="http://schemas.microsoft.com/office/drawing/2014/main" id="{12FCFA81-98DC-CD92-E066-D99F878D96CD}"/>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9587" r="-9587"/>
              <a:stretch/>
            </p:blipFill>
            <p:spPr>
              <a:xfrm>
                <a:off x="8177330" y="2719402"/>
                <a:ext cx="421222" cy="353450"/>
              </a:xfrm>
              <a:prstGeom prst="rect">
                <a:avLst/>
              </a:prstGeom>
            </p:spPr>
          </p:pic>
        </p:grpSp>
        <p:grpSp>
          <p:nvGrpSpPr>
            <p:cNvPr id="109" name="Group 108">
              <a:extLst>
                <a:ext uri="{FF2B5EF4-FFF2-40B4-BE49-F238E27FC236}">
                  <a16:creationId xmlns:a16="http://schemas.microsoft.com/office/drawing/2014/main" id="{740B4938-94CC-8D6C-DC05-37EE4FF9CFA3}"/>
                </a:ext>
              </a:extLst>
            </p:cNvPr>
            <p:cNvGrpSpPr/>
            <p:nvPr/>
          </p:nvGrpSpPr>
          <p:grpSpPr>
            <a:xfrm>
              <a:off x="10361744" y="2093754"/>
              <a:ext cx="861168" cy="857990"/>
              <a:chOff x="8954826" y="2582721"/>
              <a:chExt cx="971987" cy="968400"/>
            </a:xfrm>
          </p:grpSpPr>
          <p:sp>
            <p:nvSpPr>
              <p:cNvPr id="111" name="Rounded Rectangle 19">
                <a:extLst>
                  <a:ext uri="{FF2B5EF4-FFF2-40B4-BE49-F238E27FC236}">
                    <a16:creationId xmlns:a16="http://schemas.microsoft.com/office/drawing/2014/main" id="{CA5E1B54-A92D-2750-010E-0BDE7EE690DB}"/>
                  </a:ext>
                </a:extLst>
              </p:cNvPr>
              <p:cNvSpPr>
                <a:spLocks/>
              </p:cNvSpPr>
              <p:nvPr/>
            </p:nvSpPr>
            <p:spPr>
              <a:xfrm>
                <a:off x="8956619" y="2582721"/>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2" name="Rounded Rectangle 19">
                <a:extLst>
                  <a:ext uri="{FF2B5EF4-FFF2-40B4-BE49-F238E27FC236}">
                    <a16:creationId xmlns:a16="http://schemas.microsoft.com/office/drawing/2014/main" id="{7236AB80-62DF-B9D3-41AA-5D7D5F8A8A27}"/>
                  </a:ext>
                </a:extLst>
              </p:cNvPr>
              <p:cNvSpPr/>
              <p:nvPr/>
            </p:nvSpPr>
            <p:spPr>
              <a:xfrm>
                <a:off x="8954826" y="3142469"/>
                <a:ext cx="971987" cy="2886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800" b="0" i="0" u="none" strike="noStrike" kern="1200" cap="none" spc="0" normalizeH="0" baseline="0" noProof="0">
                    <a:ln>
                      <a:noFill/>
                    </a:ln>
                    <a:solidFill>
                      <a:srgbClr val="000000"/>
                    </a:solidFill>
                    <a:effectLst/>
                    <a:uLnTx/>
                    <a:uFillTx/>
                    <a:latin typeface="Segoe UI Semibold"/>
                    <a:ea typeface="+mn-ea"/>
                    <a:cs typeface="+mn-cs"/>
                  </a:rPr>
                </a:br>
                <a:r>
                  <a:rPr kumimoji="0" lang="en-US" sz="800" b="0" i="0" u="none" strike="noStrike" kern="1200" cap="none" spc="0" normalizeH="0" baseline="0" noProof="0">
                    <a:ln>
                      <a:noFill/>
                    </a:ln>
                    <a:solidFill>
                      <a:srgbClr val="000000"/>
                    </a:solidFill>
                    <a:effectLst/>
                    <a:uLnTx/>
                    <a:uFillTx/>
                    <a:latin typeface="Segoe UI Semibold"/>
                    <a:ea typeface="+mn-ea"/>
                    <a:cs typeface="+mn-cs"/>
                  </a:rPr>
                  <a:t>Activator</a:t>
                </a:r>
              </a:p>
            </p:txBody>
          </p:sp>
        </p:grpSp>
        <p:pic>
          <p:nvPicPr>
            <p:cNvPr id="110" name="Picture 9" descr="A picture containing clipart&#10;&#10;Description automatically generated">
              <a:extLst>
                <a:ext uri="{FF2B5EF4-FFF2-40B4-BE49-F238E27FC236}">
                  <a16:creationId xmlns:a16="http://schemas.microsoft.com/office/drawing/2014/main" id="{ACCCBC13-C530-CD23-AA74-550252C52AC4}"/>
                </a:ext>
              </a:extLst>
            </p:cNvPr>
            <p:cNvPicPr>
              <a:picLocks noChangeAspect="1"/>
            </p:cNvPicPr>
            <p:nvPr/>
          </p:nvPicPr>
          <p:blipFill>
            <a:blip r:embed="rId16"/>
            <a:stretch>
              <a:fillRect/>
            </a:stretch>
          </p:blipFill>
          <p:spPr>
            <a:xfrm>
              <a:off x="10656380" y="2253850"/>
              <a:ext cx="270313" cy="270313"/>
            </a:xfrm>
            <a:prstGeom prst="rect">
              <a:avLst/>
            </a:prstGeom>
          </p:spPr>
        </p:pic>
      </p:grpSp>
      <p:sp>
        <p:nvSpPr>
          <p:cNvPr id="131" name="Rounded Rectangle 45">
            <a:extLst>
              <a:ext uri="{FF2B5EF4-FFF2-40B4-BE49-F238E27FC236}">
                <a16:creationId xmlns:a16="http://schemas.microsoft.com/office/drawing/2014/main" id="{B42C4BD5-546A-4865-8C4F-139E470A5BC4}"/>
              </a:ext>
              <a:ext uri="{C183D7F6-B498-43B3-948B-1728B52AA6E4}">
                <adec:decorative xmlns:adec="http://schemas.microsoft.com/office/drawing/2017/decorative" val="1"/>
              </a:ext>
            </a:extLst>
          </p:cNvPr>
          <p:cNvSpPr/>
          <p:nvPr/>
        </p:nvSpPr>
        <p:spPr>
          <a:xfrm>
            <a:off x="4892975" y="3057133"/>
            <a:ext cx="6314981" cy="635234"/>
          </a:xfrm>
          <a:prstGeom prst="roundRect">
            <a:avLst>
              <a:gd name="adj" fmla="val 1732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Serverless Compute </a:t>
            </a:r>
          </a:p>
        </p:txBody>
      </p:sp>
      <p:cxnSp>
        <p:nvCxnSpPr>
          <p:cNvPr id="132" name="Straight Connector 131">
            <a:extLst>
              <a:ext uri="{FF2B5EF4-FFF2-40B4-BE49-F238E27FC236}">
                <a16:creationId xmlns:a16="http://schemas.microsoft.com/office/drawing/2014/main" id="{5220AAFA-861D-B459-5590-C5E793574F7F}"/>
              </a:ext>
              <a:ext uri="{C183D7F6-B498-43B3-948B-1728B52AA6E4}">
                <adec:decorative xmlns:adec="http://schemas.microsoft.com/office/drawing/2017/decorative" val="1"/>
              </a:ext>
            </a:extLst>
          </p:cNvPr>
          <p:cNvCxnSpPr>
            <a:cxnSpLocks/>
          </p:cNvCxnSpPr>
          <p:nvPr/>
        </p:nvCxnSpPr>
        <p:spPr>
          <a:xfrm>
            <a:off x="584985" y="4662356"/>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751E62C-29DA-EFA3-A145-775EBC15B21B}"/>
              </a:ext>
              <a:ext uri="{C183D7F6-B498-43B3-948B-1728B52AA6E4}">
                <adec:decorative xmlns:adec="http://schemas.microsoft.com/office/drawing/2017/decorative" val="1"/>
              </a:ext>
            </a:extLst>
          </p:cNvPr>
          <p:cNvCxnSpPr>
            <a:cxnSpLocks/>
          </p:cNvCxnSpPr>
          <p:nvPr/>
        </p:nvCxnSpPr>
        <p:spPr>
          <a:xfrm>
            <a:off x="584985" y="5361053"/>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D320E0C-FE54-0068-A99C-FFC932FBC6E5}"/>
              </a:ext>
              <a:ext uri="{C183D7F6-B498-43B3-948B-1728B52AA6E4}">
                <adec:decorative xmlns:adec="http://schemas.microsoft.com/office/drawing/2017/decorative" val="1"/>
              </a:ext>
            </a:extLst>
          </p:cNvPr>
          <p:cNvCxnSpPr>
            <a:cxnSpLocks/>
          </p:cNvCxnSpPr>
          <p:nvPr/>
        </p:nvCxnSpPr>
        <p:spPr>
          <a:xfrm>
            <a:off x="584985" y="2643745"/>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78AA84-B9C3-6F0F-C9BD-54B0110F3B67}"/>
              </a:ext>
              <a:ext uri="{C183D7F6-B498-43B3-948B-1728B52AA6E4}">
                <adec:decorative xmlns:adec="http://schemas.microsoft.com/office/drawing/2017/decorative" val="1"/>
              </a:ext>
            </a:extLst>
          </p:cNvPr>
          <p:cNvCxnSpPr>
            <a:cxnSpLocks/>
          </p:cNvCxnSpPr>
          <p:nvPr/>
        </p:nvCxnSpPr>
        <p:spPr>
          <a:xfrm>
            <a:off x="584985" y="3756586"/>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92EB70-C7FD-23BD-ED2A-40E3E46EC5CE}"/>
              </a:ext>
              <a:ext uri="{C183D7F6-B498-43B3-948B-1728B52AA6E4}">
                <adec:decorative xmlns:adec="http://schemas.microsoft.com/office/drawing/2017/decorative" val="1"/>
              </a:ext>
            </a:extLst>
          </p:cNvPr>
          <p:cNvSpPr txBox="1">
            <a:spLocks/>
          </p:cNvSpPr>
          <p:nvPr/>
        </p:nvSpPr>
        <p:spPr>
          <a:xfrm>
            <a:off x="1178158" y="819145"/>
            <a:ext cx="413205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dirty="0">
                <a:solidFill>
                  <a:srgbClr val="0078D4"/>
                </a:solidFill>
                <a:latin typeface="Segoe UI Semibold"/>
              </a:rPr>
              <a:t>Real separation of compute and storage</a:t>
            </a:r>
            <a:endParaRPr lang="en-US" sz="2000" dirty="0">
              <a:solidFill>
                <a:srgbClr val="0078D4"/>
              </a:solidFill>
              <a:latin typeface="Segoe UI Semibold"/>
            </a:endParaRPr>
          </a:p>
        </p:txBody>
      </p:sp>
      <p:sp>
        <p:nvSpPr>
          <p:cNvPr id="3" name="Title 1">
            <a:extLst>
              <a:ext uri="{FF2B5EF4-FFF2-40B4-BE49-F238E27FC236}">
                <a16:creationId xmlns:a16="http://schemas.microsoft.com/office/drawing/2014/main" id="{71A09078-0477-4A45-FE12-3A4BDF5C5043}"/>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One Copy For all computes</a:t>
            </a:r>
          </a:p>
        </p:txBody>
      </p:sp>
      <p:pic>
        <p:nvPicPr>
          <p:cNvPr id="5" name="Picture 4">
            <a:extLst>
              <a:ext uri="{FF2B5EF4-FFF2-40B4-BE49-F238E27FC236}">
                <a16:creationId xmlns:a16="http://schemas.microsoft.com/office/drawing/2014/main" id="{6C1BE348-E9D9-8BE3-F09B-43CF4314E960}"/>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35455737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1D388C-557F-A163-7D07-8C182D529102}"/>
              </a:ext>
            </a:extLst>
          </p:cNvPr>
          <p:cNvSpPr txBox="1"/>
          <p:nvPr/>
        </p:nvSpPr>
        <p:spPr>
          <a:xfrm>
            <a:off x="588263" y="1825144"/>
            <a:ext cx="3722537" cy="523220"/>
          </a:xfrm>
          <a:prstGeom prst="rect">
            <a:avLst/>
          </a:prstGeom>
          <a:noFill/>
        </p:spPr>
        <p:txBody>
          <a:bodyPr wrap="square" l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 shortcut is a symbolic link which points from one data location to another</a:t>
            </a:r>
          </a:p>
        </p:txBody>
      </p:sp>
      <p:cxnSp>
        <p:nvCxnSpPr>
          <p:cNvPr id="7" name="Straight Connector 6">
            <a:extLst>
              <a:ext uri="{FF2B5EF4-FFF2-40B4-BE49-F238E27FC236}">
                <a16:creationId xmlns:a16="http://schemas.microsoft.com/office/drawing/2014/main" id="{17CCB945-128E-65F8-3D38-08D8AD739D82}"/>
              </a:ext>
              <a:ext uri="{C183D7F6-B498-43B3-948B-1728B52AA6E4}">
                <adec:decorative xmlns:adec="http://schemas.microsoft.com/office/drawing/2017/decorative" val="1"/>
              </a:ext>
            </a:extLst>
          </p:cNvPr>
          <p:cNvCxnSpPr>
            <a:cxnSpLocks/>
          </p:cNvCxnSpPr>
          <p:nvPr/>
        </p:nvCxnSpPr>
        <p:spPr>
          <a:xfrm>
            <a:off x="588263" y="2445011"/>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970FA8-D660-7E07-1549-F87281A7021B}"/>
              </a:ext>
            </a:extLst>
          </p:cNvPr>
          <p:cNvSpPr txBox="1"/>
          <p:nvPr/>
        </p:nvSpPr>
        <p:spPr>
          <a:xfrm>
            <a:off x="588263" y="2541658"/>
            <a:ext cx="3722538" cy="523220"/>
          </a:xfrm>
          <a:prstGeom prst="rect">
            <a:avLst/>
          </a:prstGeom>
          <a:noFill/>
        </p:spPr>
        <p:txBody>
          <a:bodyPr wrap="square" l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Create a shortcut to make data from a warehouse part of your </a:t>
            </a:r>
            <a:r>
              <a:rPr kumimoji="0" lang="en-US" sz="14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lakehouse</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9" name="Straight Connector 8">
            <a:extLst>
              <a:ext uri="{FF2B5EF4-FFF2-40B4-BE49-F238E27FC236}">
                <a16:creationId xmlns:a16="http://schemas.microsoft.com/office/drawing/2014/main" id="{176375FD-2EB7-B821-C670-56EAD734D468}"/>
              </a:ext>
              <a:ext uri="{C183D7F6-B498-43B3-948B-1728B52AA6E4}">
                <adec:decorative xmlns:adec="http://schemas.microsoft.com/office/drawing/2017/decorative" val="1"/>
              </a:ext>
            </a:extLst>
          </p:cNvPr>
          <p:cNvCxnSpPr>
            <a:cxnSpLocks/>
          </p:cNvCxnSpPr>
          <p:nvPr/>
        </p:nvCxnSpPr>
        <p:spPr>
          <a:xfrm>
            <a:off x="588263" y="3161525"/>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AA6898-0FF5-2DCE-8861-518C698EB801}"/>
              </a:ext>
            </a:extLst>
          </p:cNvPr>
          <p:cNvSpPr txBox="1"/>
          <p:nvPr/>
        </p:nvSpPr>
        <p:spPr>
          <a:xfrm>
            <a:off x="588261" y="3258172"/>
            <a:ext cx="3828481" cy="954107"/>
          </a:xfrm>
          <a:prstGeom prst="rect">
            <a:avLst/>
          </a:prstGeom>
          <a:noFill/>
        </p:spPr>
        <p:txBody>
          <a:bodyPr wrap="square" lIns="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20" normalizeH="0" baseline="0" noProof="0">
                <a:ln>
                  <a:noFill/>
                </a:ln>
                <a:solidFill>
                  <a:srgbClr val="000000"/>
                </a:solidFill>
                <a:effectLst/>
                <a:uLnTx/>
                <a:uFillTx/>
                <a:latin typeface="Segoe UI"/>
                <a:ea typeface="+mn-ea"/>
                <a:cs typeface="Segoe UI"/>
              </a:rPr>
              <a:t>Create a shortcut within Fabric to consolidate data across items or workspaces without changing the ownership of the data. Data can be reused multiple times without data duplication.</a:t>
            </a:r>
          </a:p>
        </p:txBody>
      </p:sp>
      <p:cxnSp>
        <p:nvCxnSpPr>
          <p:cNvPr id="11" name="Straight Connector 10">
            <a:extLst>
              <a:ext uri="{FF2B5EF4-FFF2-40B4-BE49-F238E27FC236}">
                <a16:creationId xmlns:a16="http://schemas.microsoft.com/office/drawing/2014/main" id="{76B8F646-CB41-3039-6B74-146D63285083}"/>
              </a:ext>
              <a:ext uri="{C183D7F6-B498-43B3-948B-1728B52AA6E4}">
                <adec:decorative xmlns:adec="http://schemas.microsoft.com/office/drawing/2017/decorative" val="1"/>
              </a:ext>
            </a:extLst>
          </p:cNvPr>
          <p:cNvCxnSpPr>
            <a:cxnSpLocks/>
          </p:cNvCxnSpPr>
          <p:nvPr/>
        </p:nvCxnSpPr>
        <p:spPr>
          <a:xfrm>
            <a:off x="588263" y="4308925"/>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48342F4-ABB2-0FFA-1EDC-B18897701865}"/>
              </a:ext>
            </a:extLst>
          </p:cNvPr>
          <p:cNvSpPr txBox="1"/>
          <p:nvPr/>
        </p:nvSpPr>
        <p:spPr>
          <a:xfrm>
            <a:off x="584986" y="4405572"/>
            <a:ext cx="3736558" cy="954107"/>
          </a:xfrm>
          <a:prstGeom prst="rect">
            <a:avLst/>
          </a:prstGeom>
          <a:noFill/>
        </p:spPr>
        <p:txBody>
          <a:bodyPr wrap="square" lIns="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Existing ADLS gen2 storage accounts and Amazon S3 buckets can be managed externally to Fabric and Microsoft while still being virtualized into One Lake with shortcuts</a:t>
            </a:r>
          </a:p>
        </p:txBody>
      </p:sp>
      <p:cxnSp>
        <p:nvCxnSpPr>
          <p:cNvPr id="13" name="Straight Connector 12">
            <a:extLst>
              <a:ext uri="{FF2B5EF4-FFF2-40B4-BE49-F238E27FC236}">
                <a16:creationId xmlns:a16="http://schemas.microsoft.com/office/drawing/2014/main" id="{1A14CD0C-D350-7892-E8CE-4120F0B69399}"/>
              </a:ext>
              <a:ext uri="{C183D7F6-B498-43B3-948B-1728B52AA6E4}">
                <adec:decorative xmlns:adec="http://schemas.microsoft.com/office/drawing/2017/decorative" val="1"/>
              </a:ext>
            </a:extLst>
          </p:cNvPr>
          <p:cNvCxnSpPr>
            <a:cxnSpLocks/>
          </p:cNvCxnSpPr>
          <p:nvPr/>
        </p:nvCxnSpPr>
        <p:spPr>
          <a:xfrm>
            <a:off x="584987" y="5411185"/>
            <a:ext cx="37020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4B37D4-1866-05BD-DCB6-1625E7B98CBE}"/>
              </a:ext>
            </a:extLst>
          </p:cNvPr>
          <p:cNvSpPr txBox="1"/>
          <p:nvPr/>
        </p:nvSpPr>
        <p:spPr>
          <a:xfrm>
            <a:off x="584987" y="5507829"/>
            <a:ext cx="3736557" cy="738664"/>
          </a:xfrm>
          <a:prstGeom prst="rect">
            <a:avLst/>
          </a:prstGeom>
          <a:noFill/>
        </p:spPr>
        <p:txBody>
          <a:bodyPr wrap="square" lIns="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All data is mapped to a unified namespace and can be accessed using the same APIs including the ADLS Gen2 DFS APIs</a:t>
            </a:r>
          </a:p>
        </p:txBody>
      </p:sp>
      <p:sp>
        <p:nvSpPr>
          <p:cNvPr id="15" name="Rounded Rectangle 5">
            <a:extLst>
              <a:ext uri="{FF2B5EF4-FFF2-40B4-BE49-F238E27FC236}">
                <a16:creationId xmlns:a16="http://schemas.microsoft.com/office/drawing/2014/main" id="{0F8033F3-F933-030E-2573-1FD0DB72622B}"/>
              </a:ext>
              <a:ext uri="{C183D7F6-B498-43B3-948B-1728B52AA6E4}">
                <adec:decorative xmlns:adec="http://schemas.microsoft.com/office/drawing/2017/decorative" val="1"/>
              </a:ext>
            </a:extLst>
          </p:cNvPr>
          <p:cNvSpPr/>
          <p:nvPr/>
        </p:nvSpPr>
        <p:spPr bwMode="auto">
          <a:xfrm>
            <a:off x="4511842" y="1825714"/>
            <a:ext cx="7097546" cy="4184564"/>
          </a:xfrm>
          <a:prstGeom prst="roundRect">
            <a:avLst>
              <a:gd name="adj" fmla="val 2796"/>
            </a:avLst>
          </a:prstGeom>
          <a:solidFill>
            <a:schemeClr val="bg1">
              <a:lumMod val="95000"/>
            </a:schemeClr>
          </a:solidFill>
          <a:ln>
            <a:noFill/>
            <a:headEnd type="none" w="med" len="med"/>
            <a:tailEnd type="none" w="med" len="med"/>
          </a:ln>
          <a:effectLst>
            <a:outerShdw blurRad="63500" dist="127000" dir="2700000" algn="tl" rotWithShape="0">
              <a:srgbClr val="696566">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16" name="Rounded Rectangle 45">
            <a:extLst>
              <a:ext uri="{FF2B5EF4-FFF2-40B4-BE49-F238E27FC236}">
                <a16:creationId xmlns:a16="http://schemas.microsoft.com/office/drawing/2014/main" id="{D325EC91-61D4-4B16-B6A5-55BD7E184610}"/>
              </a:ext>
              <a:ext uri="{C183D7F6-B498-43B3-948B-1728B52AA6E4}">
                <adec:decorative xmlns:adec="http://schemas.microsoft.com/office/drawing/2017/decorative" val="1"/>
              </a:ext>
            </a:extLst>
          </p:cNvPr>
          <p:cNvSpPr/>
          <p:nvPr/>
        </p:nvSpPr>
        <p:spPr>
          <a:xfrm>
            <a:off x="4698865" y="2525830"/>
            <a:ext cx="6723500" cy="3219083"/>
          </a:xfrm>
          <a:prstGeom prst="roundRect">
            <a:avLst>
              <a:gd name="adj" fmla="val 2658"/>
            </a:avLst>
          </a:prstGeom>
          <a:solidFill>
            <a:srgbClr val="0077D2"/>
          </a:solidFill>
          <a:ln w="51197" cap="flat">
            <a:noFill/>
            <a:prstDash val="solid"/>
            <a:miter/>
          </a:ln>
          <a:effectLst>
            <a:outerShdw blurRad="63500" dist="38100" dir="2700000" algn="ctr" rotWithShape="0">
              <a:schemeClr val="tx1">
                <a:alpha val="40000"/>
              </a:scheme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7" name="TextBox 16">
            <a:extLst>
              <a:ext uri="{FF2B5EF4-FFF2-40B4-BE49-F238E27FC236}">
                <a16:creationId xmlns:a16="http://schemas.microsoft.com/office/drawing/2014/main" id="{E42620DC-F2EE-A790-3C49-6E57FE001674}"/>
              </a:ext>
              <a:ext uri="{C183D7F6-B498-43B3-948B-1728B52AA6E4}">
                <adec:decorative xmlns:adec="http://schemas.microsoft.com/office/drawing/2017/decorative" val="0"/>
              </a:ext>
            </a:extLst>
          </p:cNvPr>
          <p:cNvSpPr txBox="1"/>
          <p:nvPr/>
        </p:nvSpPr>
        <p:spPr>
          <a:xfrm>
            <a:off x="4906420" y="3554521"/>
            <a:ext cx="6308390" cy="575271"/>
          </a:xfrm>
          <a:prstGeom prst="round2SameRect">
            <a:avLst>
              <a:gd name="adj1" fmla="val 21965"/>
              <a:gd name="adj2" fmla="val 0"/>
            </a:avLst>
          </a:prstGeom>
          <a:solidFill>
            <a:schemeClr val="tx1"/>
          </a:solidFill>
        </p:spPr>
        <p:txBody>
          <a:bodyPr wrap="square" lIns="0" tIns="91440" rIns="0" bIns="91440"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Unified management and governance</a:t>
            </a:r>
          </a:p>
        </p:txBody>
      </p:sp>
      <p:sp>
        <p:nvSpPr>
          <p:cNvPr id="18" name="Rounded Rectangle 45">
            <a:extLst>
              <a:ext uri="{FF2B5EF4-FFF2-40B4-BE49-F238E27FC236}">
                <a16:creationId xmlns:a16="http://schemas.microsoft.com/office/drawing/2014/main" id="{4CC0F094-45D9-ABF8-3744-1C463B8D0595}"/>
              </a:ext>
            </a:extLst>
          </p:cNvPr>
          <p:cNvSpPr/>
          <p:nvPr/>
        </p:nvSpPr>
        <p:spPr>
          <a:xfrm>
            <a:off x="4898318" y="4018150"/>
            <a:ext cx="6324595" cy="1489679"/>
          </a:xfrm>
          <a:prstGeom prst="roundRect">
            <a:avLst>
              <a:gd name="adj" fmla="val 6669"/>
            </a:avLst>
          </a:prstGeom>
          <a:solidFill>
            <a:schemeClr val="bg1"/>
          </a:solidFill>
          <a:ln w="25400">
            <a:solidFill>
              <a:schemeClr val="tx1"/>
            </a:solidFill>
            <a:prstDash val="sysDash"/>
            <a:headEnd type="none" w="med" len="med"/>
            <a:tailEnd type="none" w="med" len="med"/>
          </a:ln>
          <a:effectLst>
            <a:outerShdw blurRad="63500" dist="38100" dir="27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4800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err="1">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pic>
        <p:nvPicPr>
          <p:cNvPr id="19" name="Picture 18" descr="Logo, company name&#10;&#10;Description automatically generated">
            <a:extLst>
              <a:ext uri="{FF2B5EF4-FFF2-40B4-BE49-F238E27FC236}">
                <a16:creationId xmlns:a16="http://schemas.microsoft.com/office/drawing/2014/main" id="{C69FF270-5890-3347-A7FA-433F1C667CB1}"/>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7776221" y="4348564"/>
            <a:ext cx="568789" cy="492006"/>
          </a:xfrm>
          <a:prstGeom prst="rect">
            <a:avLst/>
          </a:prstGeom>
        </p:spPr>
      </p:pic>
      <p:grpSp>
        <p:nvGrpSpPr>
          <p:cNvPr id="20" name="Group 19">
            <a:extLst>
              <a:ext uri="{FF2B5EF4-FFF2-40B4-BE49-F238E27FC236}">
                <a16:creationId xmlns:a16="http://schemas.microsoft.com/office/drawing/2014/main" id="{BD413CEC-229D-CDCB-7F49-8D264773A7C5}"/>
              </a:ext>
              <a:ext uri="{C183D7F6-B498-43B3-948B-1728B52AA6E4}">
                <adec:decorative xmlns:adec="http://schemas.microsoft.com/office/drawing/2017/decorative" val="1"/>
              </a:ext>
            </a:extLst>
          </p:cNvPr>
          <p:cNvGrpSpPr/>
          <p:nvPr/>
        </p:nvGrpSpPr>
        <p:grpSpPr>
          <a:xfrm>
            <a:off x="5328902" y="2914517"/>
            <a:ext cx="5463426" cy="640004"/>
            <a:chOff x="5328902" y="2914517"/>
            <a:chExt cx="5463426" cy="695666"/>
          </a:xfrm>
        </p:grpSpPr>
        <p:cxnSp>
          <p:nvCxnSpPr>
            <p:cNvPr id="21" name="Straight Connector 20">
              <a:extLst>
                <a:ext uri="{FF2B5EF4-FFF2-40B4-BE49-F238E27FC236}">
                  <a16:creationId xmlns:a16="http://schemas.microsoft.com/office/drawing/2014/main" id="{DA5AF79B-A33E-3DF2-97A3-C1E0119C4997}"/>
                </a:ext>
                <a:ext uri="{C183D7F6-B498-43B3-948B-1728B52AA6E4}">
                  <adec:decorative xmlns:adec="http://schemas.microsoft.com/office/drawing/2017/decorative" val="1"/>
                </a:ext>
              </a:extLst>
            </p:cNvPr>
            <p:cNvCxnSpPr>
              <a:cxnSpLocks/>
            </p:cNvCxnSpPr>
            <p:nvPr/>
          </p:nvCxnSpPr>
          <p:spPr>
            <a:xfrm>
              <a:off x="5328902"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2" name="Straight Connector 21">
              <a:extLst>
                <a:ext uri="{FF2B5EF4-FFF2-40B4-BE49-F238E27FC236}">
                  <a16:creationId xmlns:a16="http://schemas.microsoft.com/office/drawing/2014/main" id="{BB69C3F8-8E50-4893-7F1F-968802D09FEE}"/>
                </a:ext>
                <a:ext uri="{C183D7F6-B498-43B3-948B-1728B52AA6E4}">
                  <adec:decorative xmlns:adec="http://schemas.microsoft.com/office/drawing/2017/decorative" val="1"/>
                </a:ext>
              </a:extLst>
            </p:cNvPr>
            <p:cNvCxnSpPr>
              <a:cxnSpLocks/>
            </p:cNvCxnSpPr>
            <p:nvPr/>
          </p:nvCxnSpPr>
          <p:spPr>
            <a:xfrm>
              <a:off x="6239473"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3" name="Straight Connector 22">
              <a:extLst>
                <a:ext uri="{FF2B5EF4-FFF2-40B4-BE49-F238E27FC236}">
                  <a16:creationId xmlns:a16="http://schemas.microsoft.com/office/drawing/2014/main" id="{A2DD64B9-5177-B2F7-599D-10D1D4F6ECFE}"/>
                </a:ext>
                <a:ext uri="{C183D7F6-B498-43B3-948B-1728B52AA6E4}">
                  <adec:decorative xmlns:adec="http://schemas.microsoft.com/office/drawing/2017/decorative" val="1"/>
                </a:ext>
              </a:extLst>
            </p:cNvPr>
            <p:cNvCxnSpPr>
              <a:cxnSpLocks/>
            </p:cNvCxnSpPr>
            <p:nvPr/>
          </p:nvCxnSpPr>
          <p:spPr>
            <a:xfrm>
              <a:off x="7150044"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4" name="Straight Connector 23">
              <a:extLst>
                <a:ext uri="{FF2B5EF4-FFF2-40B4-BE49-F238E27FC236}">
                  <a16:creationId xmlns:a16="http://schemas.microsoft.com/office/drawing/2014/main" id="{5D092D3D-B236-28B9-E349-EC7BB34C179E}"/>
                </a:ext>
                <a:ext uri="{C183D7F6-B498-43B3-948B-1728B52AA6E4}">
                  <adec:decorative xmlns:adec="http://schemas.microsoft.com/office/drawing/2017/decorative" val="1"/>
                </a:ext>
              </a:extLst>
            </p:cNvPr>
            <p:cNvCxnSpPr>
              <a:cxnSpLocks/>
            </p:cNvCxnSpPr>
            <p:nvPr/>
          </p:nvCxnSpPr>
          <p:spPr>
            <a:xfrm>
              <a:off x="8060615"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5" name="Straight Connector 24">
              <a:extLst>
                <a:ext uri="{FF2B5EF4-FFF2-40B4-BE49-F238E27FC236}">
                  <a16:creationId xmlns:a16="http://schemas.microsoft.com/office/drawing/2014/main" id="{40D37D65-3E38-2C05-8D2E-265E9B51DECF}"/>
                </a:ext>
                <a:ext uri="{C183D7F6-B498-43B3-948B-1728B52AA6E4}">
                  <adec:decorative xmlns:adec="http://schemas.microsoft.com/office/drawing/2017/decorative" val="1"/>
                </a:ext>
              </a:extLst>
            </p:cNvPr>
            <p:cNvCxnSpPr>
              <a:cxnSpLocks/>
            </p:cNvCxnSpPr>
            <p:nvPr/>
          </p:nvCxnSpPr>
          <p:spPr>
            <a:xfrm>
              <a:off x="8971186"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6" name="Straight Connector 25">
              <a:extLst>
                <a:ext uri="{FF2B5EF4-FFF2-40B4-BE49-F238E27FC236}">
                  <a16:creationId xmlns:a16="http://schemas.microsoft.com/office/drawing/2014/main" id="{88E04370-D0D2-5E25-D842-A2B1D086BA66}"/>
                </a:ext>
                <a:ext uri="{C183D7F6-B498-43B3-948B-1728B52AA6E4}">
                  <adec:decorative xmlns:adec="http://schemas.microsoft.com/office/drawing/2017/decorative" val="1"/>
                </a:ext>
              </a:extLst>
            </p:cNvPr>
            <p:cNvCxnSpPr>
              <a:cxnSpLocks/>
            </p:cNvCxnSpPr>
            <p:nvPr/>
          </p:nvCxnSpPr>
          <p:spPr>
            <a:xfrm>
              <a:off x="10792328" y="291451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7" name="Straight Connector 26">
              <a:extLst>
                <a:ext uri="{FF2B5EF4-FFF2-40B4-BE49-F238E27FC236}">
                  <a16:creationId xmlns:a16="http://schemas.microsoft.com/office/drawing/2014/main" id="{C58596A4-857B-0368-1C7B-F30DD7A4376D}"/>
                </a:ext>
                <a:ext uri="{C183D7F6-B498-43B3-948B-1728B52AA6E4}">
                  <adec:decorative xmlns:adec="http://schemas.microsoft.com/office/drawing/2017/decorative" val="1"/>
                </a:ext>
              </a:extLst>
            </p:cNvPr>
            <p:cNvCxnSpPr>
              <a:cxnSpLocks/>
            </p:cNvCxnSpPr>
            <p:nvPr/>
          </p:nvCxnSpPr>
          <p:spPr>
            <a:xfrm>
              <a:off x="9881757" y="2914517"/>
              <a:ext cx="0" cy="695666"/>
            </a:xfrm>
            <a:prstGeom prst="line">
              <a:avLst/>
            </a:prstGeom>
            <a:noFill/>
            <a:ln w="12700" cap="flat" cmpd="sng" algn="ctr">
              <a:solidFill>
                <a:schemeClr val="bg1"/>
              </a:solidFill>
              <a:prstDash val="solid"/>
              <a:headEnd type="none" w="med" len="med"/>
              <a:tailEnd type="arrow" w="med" len="med"/>
            </a:ln>
            <a:effectLst/>
          </p:spPr>
        </p:cxnSp>
      </p:grpSp>
      <p:grpSp>
        <p:nvGrpSpPr>
          <p:cNvPr id="28" name="Group 27">
            <a:extLst>
              <a:ext uri="{FF2B5EF4-FFF2-40B4-BE49-F238E27FC236}">
                <a16:creationId xmlns:a16="http://schemas.microsoft.com/office/drawing/2014/main" id="{01EA8DD1-206C-BF29-513E-F0013910EA90}"/>
              </a:ext>
              <a:ext uri="{C183D7F6-B498-43B3-948B-1728B52AA6E4}">
                <adec:decorative xmlns:adec="http://schemas.microsoft.com/office/drawing/2017/decorative" val="1"/>
              </a:ext>
            </a:extLst>
          </p:cNvPr>
          <p:cNvGrpSpPr/>
          <p:nvPr/>
        </p:nvGrpSpPr>
        <p:grpSpPr>
          <a:xfrm>
            <a:off x="5436507" y="4192636"/>
            <a:ext cx="1262714" cy="1012692"/>
            <a:chOff x="5460266" y="4453644"/>
            <a:chExt cx="401413" cy="321931"/>
          </a:xfrm>
          <a:solidFill>
            <a:schemeClr val="bg1">
              <a:lumMod val="65000"/>
            </a:schemeClr>
          </a:solidFill>
        </p:grpSpPr>
        <p:sp>
          <p:nvSpPr>
            <p:cNvPr id="29" name="Freeform 28">
              <a:extLst>
                <a:ext uri="{FF2B5EF4-FFF2-40B4-BE49-F238E27FC236}">
                  <a16:creationId xmlns:a16="http://schemas.microsoft.com/office/drawing/2014/main" id="{F68F02BE-B013-08D3-D2E5-94442CD3423A}"/>
                </a:ext>
              </a:extLst>
            </p:cNvPr>
            <p:cNvSpPr/>
            <p:nvPr/>
          </p:nvSpPr>
          <p:spPr>
            <a:xfrm>
              <a:off x="5460266" y="4453644"/>
              <a:ext cx="362254" cy="299942"/>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0" name="Freeform 29">
              <a:extLst>
                <a:ext uri="{FF2B5EF4-FFF2-40B4-BE49-F238E27FC236}">
                  <a16:creationId xmlns:a16="http://schemas.microsoft.com/office/drawing/2014/main" id="{3B11AD75-47F8-329C-1907-856586C32CFC}"/>
                </a:ext>
              </a:extLst>
            </p:cNvPr>
            <p:cNvSpPr/>
            <p:nvPr/>
          </p:nvSpPr>
          <p:spPr>
            <a:xfrm>
              <a:off x="5495156" y="4594529"/>
              <a:ext cx="366523" cy="181046"/>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31" name="TextBox 30">
            <a:extLst>
              <a:ext uri="{FF2B5EF4-FFF2-40B4-BE49-F238E27FC236}">
                <a16:creationId xmlns:a16="http://schemas.microsoft.com/office/drawing/2014/main" id="{F1E990CF-9D65-EB47-631E-4AF150FAC952}"/>
              </a:ext>
              <a:ext uri="{C183D7F6-B498-43B3-948B-1728B52AA6E4}">
                <adec:decorative xmlns:adec="http://schemas.microsoft.com/office/drawing/2017/decorative" val="1"/>
              </a:ext>
            </a:extLst>
          </p:cNvPr>
          <p:cNvSpPr txBox="1"/>
          <p:nvPr/>
        </p:nvSpPr>
        <p:spPr>
          <a:xfrm>
            <a:off x="5215283" y="5227039"/>
            <a:ext cx="170516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A</a:t>
            </a:r>
          </a:p>
        </p:txBody>
      </p:sp>
      <p:grpSp>
        <p:nvGrpSpPr>
          <p:cNvPr id="32" name="Group 31">
            <a:extLst>
              <a:ext uri="{FF2B5EF4-FFF2-40B4-BE49-F238E27FC236}">
                <a16:creationId xmlns:a16="http://schemas.microsoft.com/office/drawing/2014/main" id="{AD55FC26-A882-0B9B-A257-10CC8F4BB137}"/>
              </a:ext>
              <a:ext uri="{C183D7F6-B498-43B3-948B-1728B52AA6E4}">
                <adec:decorative xmlns:adec="http://schemas.microsoft.com/office/drawing/2017/decorative" val="1"/>
              </a:ext>
            </a:extLst>
          </p:cNvPr>
          <p:cNvGrpSpPr/>
          <p:nvPr/>
        </p:nvGrpSpPr>
        <p:grpSpPr>
          <a:xfrm>
            <a:off x="5286458" y="4399541"/>
            <a:ext cx="1562811" cy="761648"/>
            <a:chOff x="5265618" y="4392075"/>
            <a:chExt cx="1420737" cy="692407"/>
          </a:xfrm>
        </p:grpSpPr>
        <p:grpSp>
          <p:nvGrpSpPr>
            <p:cNvPr id="33" name="Group 32">
              <a:extLst>
                <a:ext uri="{FF2B5EF4-FFF2-40B4-BE49-F238E27FC236}">
                  <a16:creationId xmlns:a16="http://schemas.microsoft.com/office/drawing/2014/main" id="{52BC5A41-B6B3-2134-D7A4-755F75A08E64}"/>
                </a:ext>
              </a:extLst>
            </p:cNvPr>
            <p:cNvGrpSpPr/>
            <p:nvPr/>
          </p:nvGrpSpPr>
          <p:grpSpPr>
            <a:xfrm>
              <a:off x="5265618" y="4392075"/>
              <a:ext cx="692407" cy="692407"/>
              <a:chOff x="5265618" y="4392075"/>
              <a:chExt cx="692407" cy="692407"/>
            </a:xfrm>
          </p:grpSpPr>
          <p:sp>
            <p:nvSpPr>
              <p:cNvPr id="40" name="Rounded Rectangle 39">
                <a:extLst>
                  <a:ext uri="{FF2B5EF4-FFF2-40B4-BE49-F238E27FC236}">
                    <a16:creationId xmlns:a16="http://schemas.microsoft.com/office/drawing/2014/main" id="{43A87690-9915-0F4B-1C22-A624B23A40F0}"/>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1" name="TextBox 40">
                <a:extLst>
                  <a:ext uri="{FF2B5EF4-FFF2-40B4-BE49-F238E27FC236}">
                    <a16:creationId xmlns:a16="http://schemas.microsoft.com/office/drawing/2014/main" id="{A6CD098A-3A0C-49B9-9684-8EBE7B4334F1}"/>
                  </a:ext>
                  <a:ext uri="{C183D7F6-B498-43B3-948B-1728B52AA6E4}">
                    <adec:decorative xmlns:adec="http://schemas.microsoft.com/office/drawing/2017/decorative" val="1"/>
                  </a:ext>
                </a:extLst>
              </p:cNvPr>
              <p:cNvSpPr txBox="1"/>
              <p:nvPr/>
            </p:nvSpPr>
            <p:spPr>
              <a:xfrm>
                <a:off x="5291238" y="4898291"/>
                <a:ext cx="641166" cy="9792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Warehouse</a:t>
                </a:r>
              </a:p>
            </p:txBody>
          </p:sp>
          <p:sp>
            <p:nvSpPr>
              <p:cNvPr id="42" name="Freeform 41">
                <a:extLst>
                  <a:ext uri="{FF2B5EF4-FFF2-40B4-BE49-F238E27FC236}">
                    <a16:creationId xmlns:a16="http://schemas.microsoft.com/office/drawing/2014/main" id="{4DB09302-6D77-D5FD-B376-62123EA242B4}"/>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3" name="Freeform 42">
                <a:extLst>
                  <a:ext uri="{FF2B5EF4-FFF2-40B4-BE49-F238E27FC236}">
                    <a16:creationId xmlns:a16="http://schemas.microsoft.com/office/drawing/2014/main" id="{9638F73F-EE1A-8E5F-00F8-D96641395CAF}"/>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4" name="TextBox 43">
                <a:extLst>
                  <a:ext uri="{FF2B5EF4-FFF2-40B4-BE49-F238E27FC236}">
                    <a16:creationId xmlns:a16="http://schemas.microsoft.com/office/drawing/2014/main" id="{ED6F7764-8696-FFA8-721E-CA61EF02360A}"/>
                  </a:ext>
                  <a:ext uri="{C183D7F6-B498-43B3-948B-1728B52AA6E4}">
                    <adec:decorative xmlns:adec="http://schemas.microsoft.com/office/drawing/2017/decorative" val="1"/>
                  </a:ext>
                </a:extLst>
              </p:cNvPr>
              <p:cNvSpPr txBox="1"/>
              <p:nvPr/>
            </p:nvSpPr>
            <p:spPr>
              <a:xfrm>
                <a:off x="5444930" y="4707609"/>
                <a:ext cx="408203" cy="8393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Finance</a:t>
                </a:r>
              </a:p>
            </p:txBody>
          </p:sp>
        </p:grpSp>
        <p:grpSp>
          <p:nvGrpSpPr>
            <p:cNvPr id="34" name="Group 33">
              <a:extLst>
                <a:ext uri="{FF2B5EF4-FFF2-40B4-BE49-F238E27FC236}">
                  <a16:creationId xmlns:a16="http://schemas.microsoft.com/office/drawing/2014/main" id="{A0194A09-1954-997F-63D5-F13E470CFCCB}"/>
                </a:ext>
              </a:extLst>
            </p:cNvPr>
            <p:cNvGrpSpPr/>
            <p:nvPr/>
          </p:nvGrpSpPr>
          <p:grpSpPr>
            <a:xfrm>
              <a:off x="5993948" y="4392075"/>
              <a:ext cx="692407" cy="692407"/>
              <a:chOff x="5265618" y="4392075"/>
              <a:chExt cx="692407" cy="692407"/>
            </a:xfrm>
          </p:grpSpPr>
          <p:sp>
            <p:nvSpPr>
              <p:cNvPr id="35" name="Rounded Rectangle 34">
                <a:extLst>
                  <a:ext uri="{FF2B5EF4-FFF2-40B4-BE49-F238E27FC236}">
                    <a16:creationId xmlns:a16="http://schemas.microsoft.com/office/drawing/2014/main" id="{F6C9BCB4-D3C7-FDDD-A9B7-A3E564D08011}"/>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6" name="TextBox 35">
                <a:extLst>
                  <a:ext uri="{FF2B5EF4-FFF2-40B4-BE49-F238E27FC236}">
                    <a16:creationId xmlns:a16="http://schemas.microsoft.com/office/drawing/2014/main" id="{DCD3467E-542F-E2AA-C73E-0CF752852E17}"/>
                  </a:ext>
                  <a:ext uri="{C183D7F6-B498-43B3-948B-1728B52AA6E4}">
                    <adec:decorative xmlns:adec="http://schemas.microsoft.com/office/drawing/2017/decorative" val="1"/>
                  </a:ext>
                </a:extLst>
              </p:cNvPr>
              <p:cNvSpPr txBox="1"/>
              <p:nvPr/>
            </p:nvSpPr>
            <p:spPr>
              <a:xfrm>
                <a:off x="5291238" y="4898291"/>
                <a:ext cx="641166" cy="101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Lakehouse</a:t>
                </a:r>
              </a:p>
            </p:txBody>
          </p:sp>
          <p:sp>
            <p:nvSpPr>
              <p:cNvPr id="37" name="Freeform 36">
                <a:extLst>
                  <a:ext uri="{FF2B5EF4-FFF2-40B4-BE49-F238E27FC236}">
                    <a16:creationId xmlns:a16="http://schemas.microsoft.com/office/drawing/2014/main" id="{BFE4FCE1-5146-5E9D-6A16-E7EFCBAF77DD}"/>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8" name="Freeform 37">
                <a:extLst>
                  <a:ext uri="{FF2B5EF4-FFF2-40B4-BE49-F238E27FC236}">
                    <a16:creationId xmlns:a16="http://schemas.microsoft.com/office/drawing/2014/main" id="{CCCA9CC0-D3D7-406C-3D5E-697BCD8F04A3}"/>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9" name="TextBox 38">
                <a:extLst>
                  <a:ext uri="{FF2B5EF4-FFF2-40B4-BE49-F238E27FC236}">
                    <a16:creationId xmlns:a16="http://schemas.microsoft.com/office/drawing/2014/main" id="{ECC6A643-4648-60B5-6947-B405DF856E10}"/>
                  </a:ext>
                  <a:ext uri="{C183D7F6-B498-43B3-948B-1728B52AA6E4}">
                    <adec:decorative xmlns:adec="http://schemas.microsoft.com/office/drawing/2017/decorative" val="1"/>
                  </a:ext>
                </a:extLst>
              </p:cNvPr>
              <p:cNvSpPr txBox="1"/>
              <p:nvPr/>
            </p:nvSpPr>
            <p:spPr>
              <a:xfrm>
                <a:off x="5424520" y="4665639"/>
                <a:ext cx="449023" cy="16787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Customer</a:t>
                </a:r>
                <a:br>
                  <a:rPr kumimoji="0" lang="en-US" sz="600" b="0" i="0" u="none" strike="noStrike" kern="1200" cap="none" spc="0" normalizeH="0" baseline="0" noProof="0">
                    <a:ln>
                      <a:noFill/>
                    </a:ln>
                    <a:solidFill>
                      <a:srgbClr val="FFFFFF"/>
                    </a:solidFill>
                    <a:effectLst/>
                    <a:uLnTx/>
                    <a:uFillTx/>
                    <a:latin typeface="Segoe UI"/>
                    <a:ea typeface="+mn-ea"/>
                    <a:cs typeface="+mn-cs"/>
                  </a:rPr>
                </a:br>
                <a:r>
                  <a:rPr kumimoji="0" lang="en-US" sz="600" b="0" i="0" u="none" strike="noStrike" kern="1200" cap="none" spc="0" normalizeH="0" baseline="0" noProof="0">
                    <a:ln>
                      <a:noFill/>
                    </a:ln>
                    <a:solidFill>
                      <a:srgbClr val="FFFFFF"/>
                    </a:solidFill>
                    <a:effectLst/>
                    <a:uLnTx/>
                    <a:uFillTx/>
                    <a:latin typeface="Segoe UI"/>
                    <a:ea typeface="+mn-ea"/>
                    <a:cs typeface="+mn-cs"/>
                  </a:rPr>
                  <a:t>360</a:t>
                </a:r>
              </a:p>
            </p:txBody>
          </p:sp>
        </p:grpSp>
      </p:grpSp>
      <p:grpSp>
        <p:nvGrpSpPr>
          <p:cNvPr id="45" name="Group 44">
            <a:extLst>
              <a:ext uri="{FF2B5EF4-FFF2-40B4-BE49-F238E27FC236}">
                <a16:creationId xmlns:a16="http://schemas.microsoft.com/office/drawing/2014/main" id="{AD044EA5-AF59-6E12-DD20-05ADF47A848C}"/>
              </a:ext>
              <a:ext uri="{C183D7F6-B498-43B3-948B-1728B52AA6E4}">
                <adec:decorative xmlns:adec="http://schemas.microsoft.com/office/drawing/2017/decorative" val="1"/>
              </a:ext>
            </a:extLst>
          </p:cNvPr>
          <p:cNvGrpSpPr/>
          <p:nvPr/>
        </p:nvGrpSpPr>
        <p:grpSpPr>
          <a:xfrm>
            <a:off x="9418463" y="4192636"/>
            <a:ext cx="1262714" cy="1012692"/>
            <a:chOff x="5460266" y="4453644"/>
            <a:chExt cx="401413" cy="321931"/>
          </a:xfrm>
          <a:solidFill>
            <a:schemeClr val="bg1">
              <a:lumMod val="65000"/>
            </a:schemeClr>
          </a:solidFill>
        </p:grpSpPr>
        <p:sp>
          <p:nvSpPr>
            <p:cNvPr id="46" name="Freeform 45">
              <a:extLst>
                <a:ext uri="{FF2B5EF4-FFF2-40B4-BE49-F238E27FC236}">
                  <a16:creationId xmlns:a16="http://schemas.microsoft.com/office/drawing/2014/main" id="{958AC71E-74BA-DF49-78B9-89DE3129E4F9}"/>
                </a:ext>
              </a:extLst>
            </p:cNvPr>
            <p:cNvSpPr/>
            <p:nvPr/>
          </p:nvSpPr>
          <p:spPr>
            <a:xfrm>
              <a:off x="5460266" y="4453644"/>
              <a:ext cx="362254" cy="299942"/>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46">
              <a:extLst>
                <a:ext uri="{FF2B5EF4-FFF2-40B4-BE49-F238E27FC236}">
                  <a16:creationId xmlns:a16="http://schemas.microsoft.com/office/drawing/2014/main" id="{A9F48212-E6E8-0203-C01C-87D4C749E9AB}"/>
                </a:ext>
              </a:extLst>
            </p:cNvPr>
            <p:cNvSpPr/>
            <p:nvPr/>
          </p:nvSpPr>
          <p:spPr>
            <a:xfrm>
              <a:off x="5495156" y="4594529"/>
              <a:ext cx="366523" cy="181046"/>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48" name="TextBox 47">
            <a:extLst>
              <a:ext uri="{FF2B5EF4-FFF2-40B4-BE49-F238E27FC236}">
                <a16:creationId xmlns:a16="http://schemas.microsoft.com/office/drawing/2014/main" id="{65A41E08-77F3-852A-A23B-DBF766284D2E}"/>
              </a:ext>
              <a:ext uri="{C183D7F6-B498-43B3-948B-1728B52AA6E4}">
                <adec:decorative xmlns:adec="http://schemas.microsoft.com/office/drawing/2017/decorative" val="1"/>
              </a:ext>
            </a:extLst>
          </p:cNvPr>
          <p:cNvSpPr txBox="1"/>
          <p:nvPr/>
        </p:nvSpPr>
        <p:spPr>
          <a:xfrm>
            <a:off x="9197239" y="5227039"/>
            <a:ext cx="170516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B</a:t>
            </a:r>
          </a:p>
        </p:txBody>
      </p:sp>
      <p:grpSp>
        <p:nvGrpSpPr>
          <p:cNvPr id="49" name="Group 48">
            <a:extLst>
              <a:ext uri="{FF2B5EF4-FFF2-40B4-BE49-F238E27FC236}">
                <a16:creationId xmlns:a16="http://schemas.microsoft.com/office/drawing/2014/main" id="{D443F473-78C3-9FAE-C5CA-A254BD9F977E}"/>
              </a:ext>
              <a:ext uri="{C183D7F6-B498-43B3-948B-1728B52AA6E4}">
                <adec:decorative xmlns:adec="http://schemas.microsoft.com/office/drawing/2017/decorative" val="1"/>
              </a:ext>
            </a:extLst>
          </p:cNvPr>
          <p:cNvGrpSpPr/>
          <p:nvPr/>
        </p:nvGrpSpPr>
        <p:grpSpPr>
          <a:xfrm>
            <a:off x="9268414" y="4399541"/>
            <a:ext cx="1562811" cy="761648"/>
            <a:chOff x="5265618" y="4392075"/>
            <a:chExt cx="1420737" cy="692407"/>
          </a:xfrm>
        </p:grpSpPr>
        <p:grpSp>
          <p:nvGrpSpPr>
            <p:cNvPr id="50" name="Group 49">
              <a:extLst>
                <a:ext uri="{FF2B5EF4-FFF2-40B4-BE49-F238E27FC236}">
                  <a16:creationId xmlns:a16="http://schemas.microsoft.com/office/drawing/2014/main" id="{D4B11C83-EBAE-66DF-6A20-487C060FD5F9}"/>
                </a:ext>
              </a:extLst>
            </p:cNvPr>
            <p:cNvGrpSpPr/>
            <p:nvPr/>
          </p:nvGrpSpPr>
          <p:grpSpPr>
            <a:xfrm>
              <a:off x="5265618" y="4392075"/>
              <a:ext cx="692407" cy="692407"/>
              <a:chOff x="5265618" y="4392075"/>
              <a:chExt cx="692407" cy="692407"/>
            </a:xfrm>
          </p:grpSpPr>
          <p:sp>
            <p:nvSpPr>
              <p:cNvPr id="137" name="Rounded Rectangle 136">
                <a:extLst>
                  <a:ext uri="{FF2B5EF4-FFF2-40B4-BE49-F238E27FC236}">
                    <a16:creationId xmlns:a16="http://schemas.microsoft.com/office/drawing/2014/main" id="{8FFA3676-DA38-7F05-FF19-83EADC36CE1A}"/>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8" name="TextBox 137">
                <a:extLst>
                  <a:ext uri="{FF2B5EF4-FFF2-40B4-BE49-F238E27FC236}">
                    <a16:creationId xmlns:a16="http://schemas.microsoft.com/office/drawing/2014/main" id="{AB84D6F7-E17D-C326-BDB3-C5EFA94F36B1}"/>
                  </a:ext>
                  <a:ext uri="{C183D7F6-B498-43B3-948B-1728B52AA6E4}">
                    <adec:decorative xmlns:adec="http://schemas.microsoft.com/office/drawing/2017/decorative" val="1"/>
                  </a:ext>
                </a:extLst>
              </p:cNvPr>
              <p:cNvSpPr txBox="1"/>
              <p:nvPr/>
            </p:nvSpPr>
            <p:spPr>
              <a:xfrm>
                <a:off x="5291238" y="4898291"/>
                <a:ext cx="641166" cy="101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a:ea typeface="+mn-ea"/>
                    <a:cs typeface="+mn-cs"/>
                  </a:rPr>
                  <a:t>Lakehouse</a:t>
                </a:r>
              </a:p>
            </p:txBody>
          </p:sp>
          <p:sp>
            <p:nvSpPr>
              <p:cNvPr id="139" name="Freeform 138">
                <a:extLst>
                  <a:ext uri="{FF2B5EF4-FFF2-40B4-BE49-F238E27FC236}">
                    <a16:creationId xmlns:a16="http://schemas.microsoft.com/office/drawing/2014/main" id="{4FAE9780-5AAC-8185-A7C0-A34FB4F6C650}"/>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40" name="Freeform 139">
                <a:extLst>
                  <a:ext uri="{FF2B5EF4-FFF2-40B4-BE49-F238E27FC236}">
                    <a16:creationId xmlns:a16="http://schemas.microsoft.com/office/drawing/2014/main" id="{DBC0ADD5-BCE3-24AB-7FA9-C36318ADA4DB}"/>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41" name="TextBox 140">
                <a:extLst>
                  <a:ext uri="{FF2B5EF4-FFF2-40B4-BE49-F238E27FC236}">
                    <a16:creationId xmlns:a16="http://schemas.microsoft.com/office/drawing/2014/main" id="{F3BEC8E7-F2DF-F2E7-3D4D-0795F82F5EE1}"/>
                  </a:ext>
                  <a:ext uri="{C183D7F6-B498-43B3-948B-1728B52AA6E4}">
                    <adec:decorative xmlns:adec="http://schemas.microsoft.com/office/drawing/2017/decorative" val="1"/>
                  </a:ext>
                </a:extLst>
              </p:cNvPr>
              <p:cNvSpPr txBox="1"/>
              <p:nvPr/>
            </p:nvSpPr>
            <p:spPr>
              <a:xfrm>
                <a:off x="5444930" y="4665639"/>
                <a:ext cx="408203" cy="16787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Service telemetry</a:t>
                </a:r>
              </a:p>
            </p:txBody>
          </p:sp>
        </p:grpSp>
        <p:grpSp>
          <p:nvGrpSpPr>
            <p:cNvPr id="51" name="Group 50">
              <a:extLst>
                <a:ext uri="{FF2B5EF4-FFF2-40B4-BE49-F238E27FC236}">
                  <a16:creationId xmlns:a16="http://schemas.microsoft.com/office/drawing/2014/main" id="{9173D447-FB74-5893-EB3D-BCF69FED2A35}"/>
                </a:ext>
              </a:extLst>
            </p:cNvPr>
            <p:cNvGrpSpPr/>
            <p:nvPr/>
          </p:nvGrpSpPr>
          <p:grpSpPr>
            <a:xfrm>
              <a:off x="5993948" y="4392075"/>
              <a:ext cx="692407" cy="692407"/>
              <a:chOff x="5265618" y="4392075"/>
              <a:chExt cx="692407" cy="692407"/>
            </a:xfrm>
          </p:grpSpPr>
          <p:sp>
            <p:nvSpPr>
              <p:cNvPr id="52" name="Rounded Rectangle 51">
                <a:extLst>
                  <a:ext uri="{FF2B5EF4-FFF2-40B4-BE49-F238E27FC236}">
                    <a16:creationId xmlns:a16="http://schemas.microsoft.com/office/drawing/2014/main" id="{7DF0688D-2D5B-A48E-0325-F2BFB5DA28ED}"/>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3" name="TextBox 52">
                <a:extLst>
                  <a:ext uri="{FF2B5EF4-FFF2-40B4-BE49-F238E27FC236}">
                    <a16:creationId xmlns:a16="http://schemas.microsoft.com/office/drawing/2014/main" id="{5F1FA37D-6D06-37CB-E731-FD62E9406972}"/>
                  </a:ext>
                  <a:ext uri="{C183D7F6-B498-43B3-948B-1728B52AA6E4}">
                    <adec:decorative xmlns:adec="http://schemas.microsoft.com/office/drawing/2017/decorative" val="1"/>
                  </a:ext>
                </a:extLst>
              </p:cNvPr>
              <p:cNvSpPr txBox="1"/>
              <p:nvPr/>
            </p:nvSpPr>
            <p:spPr>
              <a:xfrm>
                <a:off x="5291238" y="4898291"/>
                <a:ext cx="641166" cy="9792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Warehouse</a:t>
                </a:r>
              </a:p>
            </p:txBody>
          </p:sp>
          <p:sp>
            <p:nvSpPr>
              <p:cNvPr id="54" name="Freeform 53">
                <a:extLst>
                  <a:ext uri="{FF2B5EF4-FFF2-40B4-BE49-F238E27FC236}">
                    <a16:creationId xmlns:a16="http://schemas.microsoft.com/office/drawing/2014/main" id="{518F41A2-C080-F27C-B1AB-25BE9EA4BC3B}"/>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5" name="Freeform 54">
                <a:extLst>
                  <a:ext uri="{FF2B5EF4-FFF2-40B4-BE49-F238E27FC236}">
                    <a16:creationId xmlns:a16="http://schemas.microsoft.com/office/drawing/2014/main" id="{F8E9E2D7-FFAA-C53F-24B2-1D59060F54BD}"/>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6" name="TextBox 135">
                <a:extLst>
                  <a:ext uri="{FF2B5EF4-FFF2-40B4-BE49-F238E27FC236}">
                    <a16:creationId xmlns:a16="http://schemas.microsoft.com/office/drawing/2014/main" id="{8F33FEBE-B50E-970F-06C3-15F6511C4AFE}"/>
                  </a:ext>
                  <a:ext uri="{C183D7F6-B498-43B3-948B-1728B52AA6E4}">
                    <adec:decorative xmlns:adec="http://schemas.microsoft.com/office/drawing/2017/decorative" val="1"/>
                  </a:ext>
                </a:extLst>
              </p:cNvPr>
              <p:cNvSpPr txBox="1"/>
              <p:nvPr/>
            </p:nvSpPr>
            <p:spPr>
              <a:xfrm>
                <a:off x="5424520" y="4665639"/>
                <a:ext cx="449023" cy="16787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Business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mn-cs"/>
                  </a:rPr>
                  <a:t>KPIs</a:t>
                </a:r>
              </a:p>
            </p:txBody>
          </p:sp>
        </p:grpSp>
      </p:grpSp>
      <p:sp>
        <p:nvSpPr>
          <p:cNvPr id="142" name="Rounded Rectangle 20">
            <a:extLst>
              <a:ext uri="{FF2B5EF4-FFF2-40B4-BE49-F238E27FC236}">
                <a16:creationId xmlns:a16="http://schemas.microsoft.com/office/drawing/2014/main" id="{833CE524-50EB-8294-DF38-FCDC8A7796AA}"/>
              </a:ext>
              <a:ext uri="{C183D7F6-B498-43B3-948B-1728B52AA6E4}">
                <adec:decorative xmlns:adec="http://schemas.microsoft.com/office/drawing/2017/decorative" val="1"/>
              </a:ext>
            </a:extLst>
          </p:cNvPr>
          <p:cNvSpPr/>
          <p:nvPr/>
        </p:nvSpPr>
        <p:spPr>
          <a:xfrm>
            <a:off x="9024685" y="5638442"/>
            <a:ext cx="2194560" cy="457200"/>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320" r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Amazon</a:t>
            </a:r>
          </a:p>
        </p:txBody>
      </p:sp>
      <p:cxnSp>
        <p:nvCxnSpPr>
          <p:cNvPr id="143" name="Connector: Elbow 228">
            <a:extLst>
              <a:ext uri="{FF2B5EF4-FFF2-40B4-BE49-F238E27FC236}">
                <a16:creationId xmlns:a16="http://schemas.microsoft.com/office/drawing/2014/main" id="{85E25258-52C6-AACC-7B7E-ECBAAA6ADE1E}"/>
              </a:ext>
              <a:ext uri="{C183D7F6-B498-43B3-948B-1728B52AA6E4}">
                <adec:decorative xmlns:adec="http://schemas.microsoft.com/office/drawing/2017/decorative" val="1"/>
              </a:ext>
            </a:extLst>
          </p:cNvPr>
          <p:cNvCxnSpPr>
            <a:cxnSpLocks/>
          </p:cNvCxnSpPr>
          <p:nvPr/>
        </p:nvCxnSpPr>
        <p:spPr>
          <a:xfrm rot="16200000" flipV="1">
            <a:off x="6660591" y="4969634"/>
            <a:ext cx="875250" cy="497894"/>
          </a:xfrm>
          <a:prstGeom prst="bentConnector2">
            <a:avLst/>
          </a:prstGeom>
          <a:noFill/>
          <a:ln w="12700" cap="flat" cmpd="sng" algn="ctr">
            <a:solidFill>
              <a:schemeClr val="tx1"/>
            </a:solidFill>
            <a:prstDash val="sysDash"/>
            <a:headEnd type="none" w="med" len="med"/>
            <a:tailEnd type="arrow" w="med" len="med"/>
          </a:ln>
          <a:effectLst/>
        </p:spPr>
      </p:cxnSp>
      <p:cxnSp>
        <p:nvCxnSpPr>
          <p:cNvPr id="144" name="Connector: Elbow 230">
            <a:extLst>
              <a:ext uri="{FF2B5EF4-FFF2-40B4-BE49-F238E27FC236}">
                <a16:creationId xmlns:a16="http://schemas.microsoft.com/office/drawing/2014/main" id="{2D750956-7DCB-B7FE-0201-C43A991EBF3E}"/>
              </a:ext>
              <a:ext uri="{C183D7F6-B498-43B3-948B-1728B52AA6E4}">
                <adec:decorative xmlns:adec="http://schemas.microsoft.com/office/drawing/2017/decorative" val="1"/>
              </a:ext>
            </a:extLst>
          </p:cNvPr>
          <p:cNvCxnSpPr>
            <a:cxnSpLocks/>
            <a:stCxn id="142" idx="1"/>
            <a:endCxn id="137" idx="1"/>
          </p:cNvCxnSpPr>
          <p:nvPr/>
        </p:nvCxnSpPr>
        <p:spPr>
          <a:xfrm rot="10800000" flipH="1">
            <a:off x="9024684" y="4780366"/>
            <a:ext cx="243729" cy="1086677"/>
          </a:xfrm>
          <a:prstGeom prst="bentConnector3">
            <a:avLst>
              <a:gd name="adj1" fmla="val -93793"/>
            </a:avLst>
          </a:prstGeom>
          <a:noFill/>
          <a:ln w="12700" cap="flat" cmpd="sng" algn="ctr">
            <a:solidFill>
              <a:schemeClr val="tx1"/>
            </a:solidFill>
            <a:prstDash val="sysDash"/>
            <a:headEnd type="none" w="med" len="med"/>
            <a:tailEnd type="arrow" w="med" len="med"/>
          </a:ln>
          <a:effectLst/>
        </p:spPr>
      </p:cxnSp>
      <p:pic>
        <p:nvPicPr>
          <p:cNvPr id="145" name="Picture 144">
            <a:extLst>
              <a:ext uri="{FF2B5EF4-FFF2-40B4-BE49-F238E27FC236}">
                <a16:creationId xmlns:a16="http://schemas.microsoft.com/office/drawing/2014/main" id="{463164F0-833E-C789-EC96-81F57E47EA4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48427" y="5718356"/>
            <a:ext cx="269617" cy="297373"/>
          </a:xfrm>
          <a:prstGeom prst="rect">
            <a:avLst/>
          </a:prstGeom>
        </p:spPr>
      </p:pic>
      <p:pic>
        <p:nvPicPr>
          <p:cNvPr id="146" name="Picture 145">
            <a:extLst>
              <a:ext uri="{FF2B5EF4-FFF2-40B4-BE49-F238E27FC236}">
                <a16:creationId xmlns:a16="http://schemas.microsoft.com/office/drawing/2014/main" id="{90518B23-4E6D-655A-900C-37926536EE7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1668" y="5718356"/>
            <a:ext cx="269617" cy="297373"/>
          </a:xfrm>
          <a:prstGeom prst="rect">
            <a:avLst/>
          </a:prstGeom>
        </p:spPr>
      </p:pic>
      <p:cxnSp>
        <p:nvCxnSpPr>
          <p:cNvPr id="147" name="Connector: Elbow 240">
            <a:extLst>
              <a:ext uri="{FF2B5EF4-FFF2-40B4-BE49-F238E27FC236}">
                <a16:creationId xmlns:a16="http://schemas.microsoft.com/office/drawing/2014/main" id="{581416F3-6436-D69F-A8D8-4B7BD64F4DB3}"/>
              </a:ext>
              <a:ext uri="{C183D7F6-B498-43B3-948B-1728B52AA6E4}">
                <adec:decorative xmlns:adec="http://schemas.microsoft.com/office/drawing/2017/decorative" val="1"/>
              </a:ext>
            </a:extLst>
          </p:cNvPr>
          <p:cNvCxnSpPr>
            <a:cxnSpLocks/>
          </p:cNvCxnSpPr>
          <p:nvPr/>
        </p:nvCxnSpPr>
        <p:spPr>
          <a:xfrm rot="16200000" flipV="1">
            <a:off x="8069555" y="2809144"/>
            <a:ext cx="12700" cy="3180793"/>
          </a:xfrm>
          <a:prstGeom prst="bentConnector3">
            <a:avLst>
              <a:gd name="adj1" fmla="val 1800000"/>
            </a:avLst>
          </a:prstGeom>
          <a:noFill/>
          <a:ln w="12700" cap="flat" cmpd="sng" algn="ctr">
            <a:solidFill>
              <a:schemeClr val="tx1"/>
            </a:solidFill>
            <a:prstDash val="sysDash"/>
            <a:headEnd type="none" w="med" len="med"/>
            <a:tailEnd type="arrow" w="med" len="med"/>
          </a:ln>
          <a:effectLst/>
        </p:spPr>
      </p:cxnSp>
      <p:cxnSp>
        <p:nvCxnSpPr>
          <p:cNvPr id="148" name="Connector: Elbow 241">
            <a:extLst>
              <a:ext uri="{FF2B5EF4-FFF2-40B4-BE49-F238E27FC236}">
                <a16:creationId xmlns:a16="http://schemas.microsoft.com/office/drawing/2014/main" id="{D1418040-2ED5-38A3-19F9-F9E9F927FFD4}"/>
              </a:ext>
              <a:ext uri="{C183D7F6-B498-43B3-948B-1728B52AA6E4}">
                <adec:decorative xmlns:adec="http://schemas.microsoft.com/office/drawing/2017/decorative" val="1"/>
              </a:ext>
            </a:extLst>
          </p:cNvPr>
          <p:cNvCxnSpPr>
            <a:cxnSpLocks/>
          </p:cNvCxnSpPr>
          <p:nvPr/>
        </p:nvCxnSpPr>
        <p:spPr>
          <a:xfrm rot="16200000" flipV="1">
            <a:off x="10110476" y="4068481"/>
            <a:ext cx="12700" cy="662118"/>
          </a:xfrm>
          <a:prstGeom prst="bentConnector3">
            <a:avLst>
              <a:gd name="adj1" fmla="val 1800000"/>
            </a:avLst>
          </a:prstGeom>
          <a:noFill/>
          <a:ln w="12700" cap="flat" cmpd="sng" algn="ctr">
            <a:solidFill>
              <a:schemeClr val="tx1"/>
            </a:solidFill>
            <a:prstDash val="sysDash"/>
            <a:headEnd type="none" w="med" len="med"/>
            <a:tailEnd type="arrow" w="med" len="med"/>
          </a:ln>
          <a:effectLst/>
        </p:spPr>
      </p:cxnSp>
      <p:pic>
        <p:nvPicPr>
          <p:cNvPr id="149" name="Picture 9" descr="A picture containing clipart&#10;&#10;Description automatically generated">
            <a:extLst>
              <a:ext uri="{FF2B5EF4-FFF2-40B4-BE49-F238E27FC236}">
                <a16:creationId xmlns:a16="http://schemas.microsoft.com/office/drawing/2014/main" id="{7061CB41-7EBE-E27B-3252-0934F14413C8}"/>
              </a:ext>
            </a:extLst>
          </p:cNvPr>
          <p:cNvPicPr>
            <a:picLocks noChangeAspect="1"/>
          </p:cNvPicPr>
          <p:nvPr/>
        </p:nvPicPr>
        <p:blipFill>
          <a:blip r:embed="rId5"/>
          <a:stretch>
            <a:fillRect/>
          </a:stretch>
        </p:blipFill>
        <p:spPr>
          <a:xfrm>
            <a:off x="10662049" y="2326756"/>
            <a:ext cx="270313" cy="270313"/>
          </a:xfrm>
          <a:prstGeom prst="rect">
            <a:avLst/>
          </a:prstGeom>
        </p:spPr>
      </p:pic>
      <p:sp>
        <p:nvSpPr>
          <p:cNvPr id="150" name="Rounded Rectangle 20">
            <a:extLst>
              <a:ext uri="{FF2B5EF4-FFF2-40B4-BE49-F238E27FC236}">
                <a16:creationId xmlns:a16="http://schemas.microsoft.com/office/drawing/2014/main" id="{BE20DCED-03EC-EA45-D934-1F029F97225A}"/>
              </a:ext>
              <a:ext uri="{C183D7F6-B498-43B3-948B-1728B52AA6E4}">
                <adec:decorative xmlns:adec="http://schemas.microsoft.com/office/drawing/2017/decorative" val="1"/>
              </a:ext>
            </a:extLst>
          </p:cNvPr>
          <p:cNvSpPr/>
          <p:nvPr/>
        </p:nvSpPr>
        <p:spPr>
          <a:xfrm>
            <a:off x="4894650" y="5638442"/>
            <a:ext cx="3776624" cy="457200"/>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320" r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Azure </a:t>
            </a:r>
          </a:p>
        </p:txBody>
      </p:sp>
      <p:pic>
        <p:nvPicPr>
          <p:cNvPr id="151" name="Graphic 150">
            <a:extLst>
              <a:ext uri="{FF2B5EF4-FFF2-40B4-BE49-F238E27FC236}">
                <a16:creationId xmlns:a16="http://schemas.microsoft.com/office/drawing/2014/main" id="{6A008DAC-EEEA-DB20-5BF9-8EC71A77EF9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6601" y="5721964"/>
            <a:ext cx="290157" cy="290157"/>
          </a:xfrm>
          <a:prstGeom prst="rect">
            <a:avLst/>
          </a:prstGeom>
        </p:spPr>
      </p:pic>
      <p:pic>
        <p:nvPicPr>
          <p:cNvPr id="152" name="Graphic 151">
            <a:extLst>
              <a:ext uri="{FF2B5EF4-FFF2-40B4-BE49-F238E27FC236}">
                <a16:creationId xmlns:a16="http://schemas.microsoft.com/office/drawing/2014/main" id="{4595D0A0-7C62-0D66-3457-70F1CBAB24D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5812" y="5721964"/>
            <a:ext cx="290157" cy="290157"/>
          </a:xfrm>
          <a:prstGeom prst="rect">
            <a:avLst/>
          </a:prstGeom>
        </p:spPr>
      </p:pic>
      <p:pic>
        <p:nvPicPr>
          <p:cNvPr id="153" name="Graphic 152">
            <a:extLst>
              <a:ext uri="{FF2B5EF4-FFF2-40B4-BE49-F238E27FC236}">
                <a16:creationId xmlns:a16="http://schemas.microsoft.com/office/drawing/2014/main" id="{D0A1FCAD-01C0-2EE1-6736-10B2A20C610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5023" y="5721964"/>
            <a:ext cx="290157" cy="290157"/>
          </a:xfrm>
          <a:prstGeom prst="rect">
            <a:avLst/>
          </a:prstGeom>
        </p:spPr>
      </p:pic>
      <p:pic>
        <p:nvPicPr>
          <p:cNvPr id="154" name="Graphic 153">
            <a:extLst>
              <a:ext uri="{FF2B5EF4-FFF2-40B4-BE49-F238E27FC236}">
                <a16:creationId xmlns:a16="http://schemas.microsoft.com/office/drawing/2014/main" id="{B550EEB3-5626-EF34-0309-3DC752482D3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64234" y="5721964"/>
            <a:ext cx="290157" cy="290157"/>
          </a:xfrm>
          <a:prstGeom prst="rect">
            <a:avLst/>
          </a:prstGeom>
        </p:spPr>
      </p:pic>
      <p:pic>
        <p:nvPicPr>
          <p:cNvPr id="155" name="Graphic 154">
            <a:extLst>
              <a:ext uri="{FF2B5EF4-FFF2-40B4-BE49-F238E27FC236}">
                <a16:creationId xmlns:a16="http://schemas.microsoft.com/office/drawing/2014/main" id="{8D5D6F2C-CC22-5673-7DCE-CF223ADB953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3445" y="5721964"/>
            <a:ext cx="290157" cy="290157"/>
          </a:xfrm>
          <a:prstGeom prst="rect">
            <a:avLst/>
          </a:prstGeom>
        </p:spPr>
      </p:pic>
      <p:pic>
        <p:nvPicPr>
          <p:cNvPr id="156" name="Graphic 155">
            <a:extLst>
              <a:ext uri="{FF2B5EF4-FFF2-40B4-BE49-F238E27FC236}">
                <a16:creationId xmlns:a16="http://schemas.microsoft.com/office/drawing/2014/main" id="{D42298FF-096E-E4E7-E9A9-57D08AADFF1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657" y="5721964"/>
            <a:ext cx="290157" cy="290157"/>
          </a:xfrm>
          <a:prstGeom prst="rect">
            <a:avLst/>
          </a:prstGeom>
        </p:spPr>
      </p:pic>
      <p:grpSp>
        <p:nvGrpSpPr>
          <p:cNvPr id="157" name="Group 156">
            <a:extLst>
              <a:ext uri="{FF2B5EF4-FFF2-40B4-BE49-F238E27FC236}">
                <a16:creationId xmlns:a16="http://schemas.microsoft.com/office/drawing/2014/main" id="{99F04A92-D365-38DB-5612-8AC34144967B}"/>
              </a:ext>
              <a:ext uri="{C183D7F6-B498-43B3-948B-1728B52AA6E4}">
                <adec:decorative xmlns:adec="http://schemas.microsoft.com/office/drawing/2017/decorative" val="1"/>
              </a:ext>
            </a:extLst>
          </p:cNvPr>
          <p:cNvGrpSpPr/>
          <p:nvPr/>
        </p:nvGrpSpPr>
        <p:grpSpPr>
          <a:xfrm>
            <a:off x="4898318" y="2093754"/>
            <a:ext cx="6324594" cy="857990"/>
            <a:chOff x="4898318" y="2093754"/>
            <a:chExt cx="6324594" cy="857990"/>
          </a:xfrm>
        </p:grpSpPr>
        <p:grpSp>
          <p:nvGrpSpPr>
            <p:cNvPr id="158" name="Group 157">
              <a:extLst>
                <a:ext uri="{FF2B5EF4-FFF2-40B4-BE49-F238E27FC236}">
                  <a16:creationId xmlns:a16="http://schemas.microsoft.com/office/drawing/2014/main" id="{2506B9B5-AF99-04AF-CA8A-05DACC550809}"/>
                </a:ext>
              </a:extLst>
            </p:cNvPr>
            <p:cNvGrpSpPr/>
            <p:nvPr/>
          </p:nvGrpSpPr>
          <p:grpSpPr>
            <a:xfrm>
              <a:off x="4898318" y="2093754"/>
              <a:ext cx="861168" cy="857990"/>
              <a:chOff x="2637556" y="2587193"/>
              <a:chExt cx="971987" cy="968400"/>
            </a:xfrm>
          </p:grpSpPr>
          <p:sp>
            <p:nvSpPr>
              <p:cNvPr id="183" name="Rounded Rectangle 15">
                <a:extLst>
                  <a:ext uri="{FF2B5EF4-FFF2-40B4-BE49-F238E27FC236}">
                    <a16:creationId xmlns:a16="http://schemas.microsoft.com/office/drawing/2014/main" id="{5E93BE0F-D62E-D1BE-22D0-7B326818031E}"/>
                  </a:ext>
                </a:extLst>
              </p:cNvPr>
              <p:cNvSpPr>
                <a:spLocks/>
              </p:cNvSpPr>
              <p:nvPr/>
            </p:nvSpPr>
            <p:spPr>
              <a:xfrm>
                <a:off x="2639349"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84" name="Rounded Rectangle 183">
                <a:extLst>
                  <a:ext uri="{FF2B5EF4-FFF2-40B4-BE49-F238E27FC236}">
                    <a16:creationId xmlns:a16="http://schemas.microsoft.com/office/drawing/2014/main" id="{68FEFAE9-07A8-3A6B-4ED7-C5789A4C1387}"/>
                  </a:ext>
                </a:extLst>
              </p:cNvPr>
              <p:cNvSpPr/>
              <p:nvPr/>
            </p:nvSpPr>
            <p:spPr>
              <a:xfrm>
                <a:off x="2637556" y="3124154"/>
                <a:ext cx="971987"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185" name="Graphic 184">
                <a:extLst>
                  <a:ext uri="{FF2B5EF4-FFF2-40B4-BE49-F238E27FC236}">
                    <a16:creationId xmlns:a16="http://schemas.microsoft.com/office/drawing/2014/main" id="{7AA4B9B4-BDE2-B5B9-9C9D-E252C0F9D0FE}"/>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587" r="-9587"/>
              <a:stretch/>
            </p:blipFill>
            <p:spPr>
              <a:xfrm>
                <a:off x="2912938" y="2719402"/>
                <a:ext cx="421222" cy="353450"/>
              </a:xfrm>
              <a:prstGeom prst="rect">
                <a:avLst/>
              </a:prstGeom>
            </p:spPr>
          </p:pic>
        </p:grpSp>
        <p:grpSp>
          <p:nvGrpSpPr>
            <p:cNvPr id="159" name="Group 158">
              <a:extLst>
                <a:ext uri="{FF2B5EF4-FFF2-40B4-BE49-F238E27FC236}">
                  <a16:creationId xmlns:a16="http://schemas.microsoft.com/office/drawing/2014/main" id="{23B743BB-EA62-7195-B220-6DDCAA19E014}"/>
                </a:ext>
              </a:extLst>
            </p:cNvPr>
            <p:cNvGrpSpPr/>
            <p:nvPr/>
          </p:nvGrpSpPr>
          <p:grpSpPr>
            <a:xfrm>
              <a:off x="5808889" y="2093754"/>
              <a:ext cx="861168" cy="857990"/>
              <a:chOff x="3690433" y="2587193"/>
              <a:chExt cx="971988" cy="968400"/>
            </a:xfrm>
          </p:grpSpPr>
          <p:sp>
            <p:nvSpPr>
              <p:cNvPr id="180" name="Rounded Rectangle 179">
                <a:extLst>
                  <a:ext uri="{FF2B5EF4-FFF2-40B4-BE49-F238E27FC236}">
                    <a16:creationId xmlns:a16="http://schemas.microsoft.com/office/drawing/2014/main" id="{D677FEE8-56DF-F4F3-2D9D-32CE0D7D7CE2}"/>
                  </a:ext>
                </a:extLst>
              </p:cNvPr>
              <p:cNvSpPr/>
              <p:nvPr/>
            </p:nvSpPr>
            <p:spPr>
              <a:xfrm>
                <a:off x="3692227"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81" name="Rounded Rectangle 16">
                <a:extLst>
                  <a:ext uri="{FF2B5EF4-FFF2-40B4-BE49-F238E27FC236}">
                    <a16:creationId xmlns:a16="http://schemas.microsoft.com/office/drawing/2014/main" id="{EF50F358-9E5D-2154-19DC-E756AA15B76E}"/>
                  </a:ext>
                </a:extLst>
              </p:cNvPr>
              <p:cNvSpPr/>
              <p:nvPr/>
            </p:nvSpPr>
            <p:spPr>
              <a:xfrm>
                <a:off x="3690433"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800" b="0" i="0" u="none" strike="noStrike" kern="0" cap="none" spc="0" normalizeH="0" baseline="0" noProof="0">
                    <a:ln>
                      <a:noFill/>
                    </a:ln>
                    <a:solidFill>
                      <a:srgbClr val="000000"/>
                    </a:solidFill>
                    <a:effectLst/>
                    <a:uLnTx/>
                    <a:uFillTx/>
                    <a:latin typeface="Segoe UI Semibold"/>
                    <a:ea typeface="+mn-ea"/>
                    <a:cs typeface="+mn-cs"/>
                  </a:rPr>
                </a:br>
                <a:r>
                  <a:rPr kumimoji="0" lang="en-US" sz="8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182" name="Graphic 181">
                <a:extLst>
                  <a:ext uri="{FF2B5EF4-FFF2-40B4-BE49-F238E27FC236}">
                    <a16:creationId xmlns:a16="http://schemas.microsoft.com/office/drawing/2014/main" id="{E5A61FE9-9A18-36E6-CC6C-906E5AE0CE3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587" r="-9587"/>
              <a:stretch/>
            </p:blipFill>
            <p:spPr>
              <a:xfrm>
                <a:off x="3965816" y="2719402"/>
                <a:ext cx="421222" cy="353450"/>
              </a:xfrm>
              <a:prstGeom prst="rect">
                <a:avLst/>
              </a:prstGeom>
            </p:spPr>
          </p:pic>
        </p:grpSp>
        <p:grpSp>
          <p:nvGrpSpPr>
            <p:cNvPr id="160" name="Group 159">
              <a:extLst>
                <a:ext uri="{FF2B5EF4-FFF2-40B4-BE49-F238E27FC236}">
                  <a16:creationId xmlns:a16="http://schemas.microsoft.com/office/drawing/2014/main" id="{3162E134-D958-A173-7840-7F7A283B2289}"/>
                </a:ext>
              </a:extLst>
            </p:cNvPr>
            <p:cNvGrpSpPr/>
            <p:nvPr/>
          </p:nvGrpSpPr>
          <p:grpSpPr>
            <a:xfrm>
              <a:off x="6719460" y="2093754"/>
              <a:ext cx="861168" cy="857990"/>
              <a:chOff x="4743312" y="2587193"/>
              <a:chExt cx="971988" cy="968400"/>
            </a:xfrm>
          </p:grpSpPr>
          <p:sp>
            <p:nvSpPr>
              <p:cNvPr id="177" name="Rounded Rectangle 176">
                <a:extLst>
                  <a:ext uri="{FF2B5EF4-FFF2-40B4-BE49-F238E27FC236}">
                    <a16:creationId xmlns:a16="http://schemas.microsoft.com/office/drawing/2014/main" id="{97A7FDBD-E90B-C43C-5FBF-6A1B24D2F823}"/>
                  </a:ext>
                </a:extLst>
              </p:cNvPr>
              <p:cNvSpPr>
                <a:spLocks/>
              </p:cNvSpPr>
              <p:nvPr/>
            </p:nvSpPr>
            <p:spPr>
              <a:xfrm>
                <a:off x="4745106"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78" name="Rounded Rectangle 15">
                <a:extLst>
                  <a:ext uri="{FF2B5EF4-FFF2-40B4-BE49-F238E27FC236}">
                    <a16:creationId xmlns:a16="http://schemas.microsoft.com/office/drawing/2014/main" id="{210934A1-1EDF-29EF-440B-73C77B156CCA}"/>
                  </a:ext>
                </a:extLst>
              </p:cNvPr>
              <p:cNvSpPr/>
              <p:nvPr/>
            </p:nvSpPr>
            <p:spPr>
              <a:xfrm>
                <a:off x="4743312"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179" name="Graphic 178">
                <a:extLst>
                  <a:ext uri="{FF2B5EF4-FFF2-40B4-BE49-F238E27FC236}">
                    <a16:creationId xmlns:a16="http://schemas.microsoft.com/office/drawing/2014/main" id="{04447E04-36F5-1350-B55F-C4682D3BFC98}"/>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587" r="-9587"/>
              <a:stretch/>
            </p:blipFill>
            <p:spPr>
              <a:xfrm>
                <a:off x="5018695" y="2719402"/>
                <a:ext cx="421222" cy="353450"/>
              </a:xfrm>
              <a:prstGeom prst="rect">
                <a:avLst/>
              </a:prstGeom>
            </p:spPr>
          </p:pic>
        </p:grpSp>
        <p:grpSp>
          <p:nvGrpSpPr>
            <p:cNvPr id="161" name="Group 160">
              <a:extLst>
                <a:ext uri="{FF2B5EF4-FFF2-40B4-BE49-F238E27FC236}">
                  <a16:creationId xmlns:a16="http://schemas.microsoft.com/office/drawing/2014/main" id="{11987736-9404-A94A-F440-BDD9BB922E30}"/>
                </a:ext>
              </a:extLst>
            </p:cNvPr>
            <p:cNvGrpSpPr/>
            <p:nvPr/>
          </p:nvGrpSpPr>
          <p:grpSpPr>
            <a:xfrm>
              <a:off x="7630030" y="2093754"/>
              <a:ext cx="861168" cy="857990"/>
              <a:chOff x="5796191" y="2587193"/>
              <a:chExt cx="971988" cy="968400"/>
            </a:xfrm>
          </p:grpSpPr>
          <p:sp>
            <p:nvSpPr>
              <p:cNvPr id="174" name="Rounded Rectangle 16">
                <a:extLst>
                  <a:ext uri="{FF2B5EF4-FFF2-40B4-BE49-F238E27FC236}">
                    <a16:creationId xmlns:a16="http://schemas.microsoft.com/office/drawing/2014/main" id="{6C2B6930-40BD-AF58-16D8-7FDEFC656E4B}"/>
                  </a:ext>
                </a:extLst>
              </p:cNvPr>
              <p:cNvSpPr>
                <a:spLocks/>
              </p:cNvSpPr>
              <p:nvPr/>
            </p:nvSpPr>
            <p:spPr>
              <a:xfrm>
                <a:off x="5797985"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75" name="Rounded Rectangle 17">
                <a:extLst>
                  <a:ext uri="{FF2B5EF4-FFF2-40B4-BE49-F238E27FC236}">
                    <a16:creationId xmlns:a16="http://schemas.microsoft.com/office/drawing/2014/main" id="{E431B0D8-58CF-E833-E058-515F43AC1943}"/>
                  </a:ext>
                </a:extLst>
              </p:cNvPr>
              <p:cNvSpPr/>
              <p:nvPr/>
            </p:nvSpPr>
            <p:spPr>
              <a:xfrm>
                <a:off x="5796191"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176" name="Graphic 175">
                <a:extLst>
                  <a:ext uri="{FF2B5EF4-FFF2-40B4-BE49-F238E27FC236}">
                    <a16:creationId xmlns:a16="http://schemas.microsoft.com/office/drawing/2014/main" id="{7D51B4C2-15D0-A818-46E6-2618C878AAB2}"/>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9587" r="-9587"/>
              <a:stretch/>
            </p:blipFill>
            <p:spPr>
              <a:xfrm>
                <a:off x="6071574" y="2719402"/>
                <a:ext cx="421222" cy="353450"/>
              </a:xfrm>
              <a:prstGeom prst="rect">
                <a:avLst/>
              </a:prstGeom>
            </p:spPr>
          </p:pic>
        </p:grpSp>
        <p:grpSp>
          <p:nvGrpSpPr>
            <p:cNvPr id="162" name="Group 161">
              <a:extLst>
                <a:ext uri="{FF2B5EF4-FFF2-40B4-BE49-F238E27FC236}">
                  <a16:creationId xmlns:a16="http://schemas.microsoft.com/office/drawing/2014/main" id="{1A76F5F0-59E3-153E-CEEC-8DEE0646C960}"/>
                </a:ext>
              </a:extLst>
            </p:cNvPr>
            <p:cNvGrpSpPr/>
            <p:nvPr/>
          </p:nvGrpSpPr>
          <p:grpSpPr>
            <a:xfrm>
              <a:off x="8540602" y="2093754"/>
              <a:ext cx="861168" cy="857990"/>
              <a:chOff x="6849069" y="2587193"/>
              <a:chExt cx="971988" cy="968400"/>
            </a:xfrm>
          </p:grpSpPr>
          <p:sp>
            <p:nvSpPr>
              <p:cNvPr id="171" name="Rounded Rectangle 20">
                <a:extLst>
                  <a:ext uri="{FF2B5EF4-FFF2-40B4-BE49-F238E27FC236}">
                    <a16:creationId xmlns:a16="http://schemas.microsoft.com/office/drawing/2014/main" id="{7C461D25-F638-A350-99EA-B22C9552B6D2}"/>
                  </a:ext>
                </a:extLst>
              </p:cNvPr>
              <p:cNvSpPr>
                <a:spLocks/>
              </p:cNvSpPr>
              <p:nvPr/>
            </p:nvSpPr>
            <p:spPr>
              <a:xfrm>
                <a:off x="6850863"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72" name="Rounded Rectangle 18">
                <a:extLst>
                  <a:ext uri="{FF2B5EF4-FFF2-40B4-BE49-F238E27FC236}">
                    <a16:creationId xmlns:a16="http://schemas.microsoft.com/office/drawing/2014/main" id="{43A81EFF-B5B3-41BA-C6D9-B91B8BCE367A}"/>
                  </a:ext>
                </a:extLst>
              </p:cNvPr>
              <p:cNvSpPr/>
              <p:nvPr/>
            </p:nvSpPr>
            <p:spPr>
              <a:xfrm>
                <a:off x="6849069" y="3124154"/>
                <a:ext cx="971988" cy="32528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173" name="Graphic 172">
                <a:extLst>
                  <a:ext uri="{FF2B5EF4-FFF2-40B4-BE49-F238E27FC236}">
                    <a16:creationId xmlns:a16="http://schemas.microsoft.com/office/drawing/2014/main" id="{12FD6BBD-3EC2-BBA0-0C41-A1EC7FB28623}"/>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588" r="-9588"/>
              <a:stretch/>
            </p:blipFill>
            <p:spPr>
              <a:xfrm>
                <a:off x="7134872" y="2719402"/>
                <a:ext cx="421224" cy="353450"/>
              </a:xfrm>
              <a:prstGeom prst="rect">
                <a:avLst/>
              </a:prstGeom>
            </p:spPr>
          </p:pic>
        </p:grpSp>
        <p:grpSp>
          <p:nvGrpSpPr>
            <p:cNvPr id="163" name="Group 162">
              <a:extLst>
                <a:ext uri="{FF2B5EF4-FFF2-40B4-BE49-F238E27FC236}">
                  <a16:creationId xmlns:a16="http://schemas.microsoft.com/office/drawing/2014/main" id="{142B2378-F3E6-44DD-B2D8-F88AF71ED2F8}"/>
                </a:ext>
              </a:extLst>
            </p:cNvPr>
            <p:cNvGrpSpPr/>
            <p:nvPr/>
          </p:nvGrpSpPr>
          <p:grpSpPr>
            <a:xfrm>
              <a:off x="9451173" y="2093754"/>
              <a:ext cx="861168" cy="857990"/>
              <a:chOff x="7901947" y="2587193"/>
              <a:chExt cx="971988" cy="968400"/>
            </a:xfrm>
          </p:grpSpPr>
          <p:sp>
            <p:nvSpPr>
              <p:cNvPr id="168" name="Rounded Rectangle 22">
                <a:extLst>
                  <a:ext uri="{FF2B5EF4-FFF2-40B4-BE49-F238E27FC236}">
                    <a16:creationId xmlns:a16="http://schemas.microsoft.com/office/drawing/2014/main" id="{75B87AFE-81B0-D889-4281-687B6FA29910}"/>
                  </a:ext>
                </a:extLst>
              </p:cNvPr>
              <p:cNvSpPr>
                <a:spLocks/>
              </p:cNvSpPr>
              <p:nvPr/>
            </p:nvSpPr>
            <p:spPr>
              <a:xfrm>
                <a:off x="7903741" y="2587193"/>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69" name="Rounded Rectangle 19">
                <a:extLst>
                  <a:ext uri="{FF2B5EF4-FFF2-40B4-BE49-F238E27FC236}">
                    <a16:creationId xmlns:a16="http://schemas.microsoft.com/office/drawing/2014/main" id="{31277EA7-75D9-503A-8827-0CA672645ABE}"/>
                  </a:ext>
                </a:extLst>
              </p:cNvPr>
              <p:cNvSpPr/>
              <p:nvPr/>
            </p:nvSpPr>
            <p:spPr>
              <a:xfrm>
                <a:off x="7901947" y="3205476"/>
                <a:ext cx="971988" cy="162644"/>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170" name="Graphic 169">
                <a:extLst>
                  <a:ext uri="{FF2B5EF4-FFF2-40B4-BE49-F238E27FC236}">
                    <a16:creationId xmlns:a16="http://schemas.microsoft.com/office/drawing/2014/main" id="{A651A866-A9E1-5CBF-A30C-AFAEF32F9A44}"/>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9587" r="-9587"/>
              <a:stretch/>
            </p:blipFill>
            <p:spPr>
              <a:xfrm>
                <a:off x="8177330" y="2719402"/>
                <a:ext cx="421222" cy="353450"/>
              </a:xfrm>
              <a:prstGeom prst="rect">
                <a:avLst/>
              </a:prstGeom>
            </p:spPr>
          </p:pic>
        </p:grpSp>
        <p:grpSp>
          <p:nvGrpSpPr>
            <p:cNvPr id="164" name="Group 163">
              <a:extLst>
                <a:ext uri="{FF2B5EF4-FFF2-40B4-BE49-F238E27FC236}">
                  <a16:creationId xmlns:a16="http://schemas.microsoft.com/office/drawing/2014/main" id="{5108EB90-27F1-6FCC-1290-E7C91F57C8D6}"/>
                </a:ext>
              </a:extLst>
            </p:cNvPr>
            <p:cNvGrpSpPr/>
            <p:nvPr/>
          </p:nvGrpSpPr>
          <p:grpSpPr>
            <a:xfrm>
              <a:off x="10361744" y="2093754"/>
              <a:ext cx="861168" cy="857990"/>
              <a:chOff x="8954826" y="2582721"/>
              <a:chExt cx="971987" cy="968400"/>
            </a:xfrm>
          </p:grpSpPr>
          <p:sp>
            <p:nvSpPr>
              <p:cNvPr id="166" name="Rounded Rectangle 19">
                <a:extLst>
                  <a:ext uri="{FF2B5EF4-FFF2-40B4-BE49-F238E27FC236}">
                    <a16:creationId xmlns:a16="http://schemas.microsoft.com/office/drawing/2014/main" id="{F760D754-DDA9-3BD1-00A9-AE2572E63DE6}"/>
                  </a:ext>
                </a:extLst>
              </p:cNvPr>
              <p:cNvSpPr>
                <a:spLocks/>
              </p:cNvSpPr>
              <p:nvPr/>
            </p:nvSpPr>
            <p:spPr>
              <a:xfrm>
                <a:off x="8956619" y="2582721"/>
                <a:ext cx="968400" cy="968400"/>
              </a:xfrm>
              <a:prstGeom prst="roundRect">
                <a:avLst>
                  <a:gd name="adj" fmla="val 6586"/>
                </a:avLst>
              </a:prstGeom>
              <a:solidFill>
                <a:schemeClr val="bg1"/>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67" name="Rounded Rectangle 19">
                <a:extLst>
                  <a:ext uri="{FF2B5EF4-FFF2-40B4-BE49-F238E27FC236}">
                    <a16:creationId xmlns:a16="http://schemas.microsoft.com/office/drawing/2014/main" id="{FF883FE5-0344-6B73-25D9-67DF40738E96}"/>
                  </a:ext>
                </a:extLst>
              </p:cNvPr>
              <p:cNvSpPr/>
              <p:nvPr/>
            </p:nvSpPr>
            <p:spPr>
              <a:xfrm>
                <a:off x="8954826" y="3142469"/>
                <a:ext cx="971987" cy="2886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800" b="0" i="0" u="none" strike="noStrike" kern="1200" cap="none" spc="0" normalizeH="0" baseline="0" noProof="0">
                    <a:ln>
                      <a:noFill/>
                    </a:ln>
                    <a:solidFill>
                      <a:srgbClr val="000000"/>
                    </a:solidFill>
                    <a:effectLst/>
                    <a:uLnTx/>
                    <a:uFillTx/>
                    <a:latin typeface="Segoe UI Semibold"/>
                    <a:ea typeface="+mn-ea"/>
                    <a:cs typeface="+mn-cs"/>
                  </a:rPr>
                </a:br>
                <a:r>
                  <a:rPr kumimoji="0" lang="en-US" sz="800" b="0" i="0" u="none" strike="noStrike" kern="1200" cap="none" spc="0" normalizeH="0" baseline="0" noProof="0">
                    <a:ln>
                      <a:noFill/>
                    </a:ln>
                    <a:solidFill>
                      <a:srgbClr val="000000"/>
                    </a:solidFill>
                    <a:effectLst/>
                    <a:uLnTx/>
                    <a:uFillTx/>
                    <a:latin typeface="Segoe UI Semibold"/>
                    <a:ea typeface="+mn-ea"/>
                    <a:cs typeface="+mn-cs"/>
                  </a:rPr>
                  <a:t>Activator</a:t>
                </a:r>
              </a:p>
            </p:txBody>
          </p:sp>
        </p:grpSp>
        <p:pic>
          <p:nvPicPr>
            <p:cNvPr id="165" name="Picture 9" descr="A picture containing clipart&#10;&#10;Description automatically generated">
              <a:extLst>
                <a:ext uri="{FF2B5EF4-FFF2-40B4-BE49-F238E27FC236}">
                  <a16:creationId xmlns:a16="http://schemas.microsoft.com/office/drawing/2014/main" id="{F2266146-F499-9974-E62B-4499EF346028}"/>
                </a:ext>
              </a:extLst>
            </p:cNvPr>
            <p:cNvPicPr>
              <a:picLocks noChangeAspect="1"/>
            </p:cNvPicPr>
            <p:nvPr/>
          </p:nvPicPr>
          <p:blipFill>
            <a:blip r:embed="rId5"/>
            <a:stretch>
              <a:fillRect/>
            </a:stretch>
          </p:blipFill>
          <p:spPr>
            <a:xfrm>
              <a:off x="10656380" y="2253850"/>
              <a:ext cx="270313" cy="270313"/>
            </a:xfrm>
            <a:prstGeom prst="rect">
              <a:avLst/>
            </a:prstGeom>
          </p:spPr>
        </p:pic>
      </p:grpSp>
      <p:sp>
        <p:nvSpPr>
          <p:cNvPr id="2" name="Title 1">
            <a:extLst>
              <a:ext uri="{FF2B5EF4-FFF2-40B4-BE49-F238E27FC236}">
                <a16:creationId xmlns:a16="http://schemas.microsoft.com/office/drawing/2014/main" id="{16DEE924-5290-F984-BA2C-5DA43B2744E5}"/>
              </a:ext>
              <a:ext uri="{C183D7F6-B498-43B3-948B-1728B52AA6E4}">
                <adec:decorative xmlns:adec="http://schemas.microsoft.com/office/drawing/2017/decorative" val="1"/>
              </a:ext>
            </a:extLst>
          </p:cNvPr>
          <p:cNvSpPr txBox="1">
            <a:spLocks/>
          </p:cNvSpPr>
          <p:nvPr/>
        </p:nvSpPr>
        <p:spPr>
          <a:xfrm>
            <a:off x="1178158" y="819145"/>
            <a:ext cx="4132054"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dirty="0">
                <a:solidFill>
                  <a:srgbClr val="0078D4"/>
                </a:solidFill>
                <a:latin typeface="Segoe UI Semibold"/>
              </a:rPr>
              <a:t>No data movements or duplication</a:t>
            </a:r>
            <a:endParaRPr lang="en-US" sz="2000" dirty="0">
              <a:solidFill>
                <a:srgbClr val="0078D4"/>
              </a:solidFill>
              <a:latin typeface="Segoe UI Semibold"/>
            </a:endParaRPr>
          </a:p>
        </p:txBody>
      </p:sp>
      <p:sp>
        <p:nvSpPr>
          <p:cNvPr id="3" name="Title 1">
            <a:extLst>
              <a:ext uri="{FF2B5EF4-FFF2-40B4-BE49-F238E27FC236}">
                <a16:creationId xmlns:a16="http://schemas.microsoft.com/office/drawing/2014/main" id="{6FCEED50-7FFD-CEBD-DF48-9B9728F60E6E}"/>
              </a:ext>
            </a:extLst>
          </p:cNvPr>
          <p:cNvSpPr txBox="1">
            <a:spLocks/>
          </p:cNvSpPr>
          <p:nvPr/>
        </p:nvSpPr>
        <p:spPr>
          <a:xfrm>
            <a:off x="1000123" y="381332"/>
            <a:ext cx="10422242"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Shortcuts Virtualize Data Across Domains &amp; Clouds</a:t>
            </a:r>
          </a:p>
        </p:txBody>
      </p:sp>
      <p:pic>
        <p:nvPicPr>
          <p:cNvPr id="4" name="Picture 3">
            <a:extLst>
              <a:ext uri="{FF2B5EF4-FFF2-40B4-BE49-F238E27FC236}">
                <a16:creationId xmlns:a16="http://schemas.microsoft.com/office/drawing/2014/main" id="{275DA533-611E-9F5B-0F3D-2E5A2CC2C5FB}"/>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34871684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font, number, computer icon Description automatically generated">
            <a:extLst>
              <a:ext uri="{FF2B5EF4-FFF2-40B4-BE49-F238E27FC236}">
                <a16:creationId xmlns:a16="http://schemas.microsoft.com/office/drawing/2014/main" id="{3F6647E0-5097-3BC8-2FB7-13914E628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47" y="2351502"/>
            <a:ext cx="5569640" cy="34141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BF460C-F943-895D-D5E2-E55C8D3D915E}"/>
              </a:ext>
            </a:extLst>
          </p:cNvPr>
          <p:cNvSpPr txBox="1"/>
          <p:nvPr/>
        </p:nvSpPr>
        <p:spPr>
          <a:xfrm>
            <a:off x="6893244" y="1910399"/>
            <a:ext cx="478370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and land data directly in </a:t>
            </a:r>
            <a:r>
              <a:rPr kumimoji="0" lang="en-US" sz="20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OneLkae</a:t>
            </a:r>
            <a:endPar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8" name="Picture 7" descr="A diagram of a computer Description automatically generated with low confidence">
            <a:extLst>
              <a:ext uri="{FF2B5EF4-FFF2-40B4-BE49-F238E27FC236}">
                <a16:creationId xmlns:a16="http://schemas.microsoft.com/office/drawing/2014/main" id="{3E0CD8CC-C481-5986-A95C-923C224C3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125" y="2410414"/>
            <a:ext cx="5485281" cy="26047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9BE5DD-3A2E-7F89-3F86-FBD240AA33B5}"/>
              </a:ext>
            </a:extLst>
          </p:cNvPr>
          <p:cNvSpPr txBox="1"/>
          <p:nvPr/>
        </p:nvSpPr>
        <p:spPr>
          <a:xfrm>
            <a:off x="1000123" y="1910400"/>
            <a:ext cx="478370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One Lake with existing data lakes</a:t>
            </a:r>
          </a:p>
        </p:txBody>
      </p:sp>
      <p:sp>
        <p:nvSpPr>
          <p:cNvPr id="2" name="Title 1">
            <a:extLst>
              <a:ext uri="{FF2B5EF4-FFF2-40B4-BE49-F238E27FC236}">
                <a16:creationId xmlns:a16="http://schemas.microsoft.com/office/drawing/2014/main" id="{13B36F9E-54C1-07D2-2658-4D244D9526D3}"/>
              </a:ext>
            </a:extLst>
          </p:cNvPr>
          <p:cNvSpPr txBox="1">
            <a:spLocks/>
          </p:cNvSpPr>
          <p:nvPr/>
        </p:nvSpPr>
        <p:spPr>
          <a:xfrm>
            <a:off x="1000123" y="381332"/>
            <a:ext cx="5726354"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One Lake Scenarios</a:t>
            </a:r>
          </a:p>
        </p:txBody>
      </p:sp>
      <p:pic>
        <p:nvPicPr>
          <p:cNvPr id="3" name="Picture 2">
            <a:extLst>
              <a:ext uri="{FF2B5EF4-FFF2-40B4-BE49-F238E27FC236}">
                <a16:creationId xmlns:a16="http://schemas.microsoft.com/office/drawing/2014/main" id="{9C609B23-D62D-20A3-DDB9-FD85E537E31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23424637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F25E74D-A761-5F2A-75DB-F6D6BAAFFACA}"/>
              </a:ext>
              <a:ext uri="{C183D7F6-B498-43B3-948B-1728B52AA6E4}">
                <adec:decorative xmlns:adec="http://schemas.microsoft.com/office/drawing/2017/decorative" val="1"/>
              </a:ext>
            </a:extLst>
          </p:cNvPr>
          <p:cNvSpPr txBox="1"/>
          <p:nvPr/>
        </p:nvSpPr>
        <p:spPr>
          <a:xfrm>
            <a:off x="588263" y="2070276"/>
            <a:ext cx="3899412" cy="523220"/>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a:rPr>
              <a:t>Central location </a:t>
            </a:r>
            <a:r>
              <a:rPr kumimoji="0" lang="en-US" sz="1400" b="0" i="0" u="none" strike="noStrike" kern="1200" cap="none" spc="0" normalizeH="0" baseline="0" noProof="0">
                <a:ln>
                  <a:noFill/>
                </a:ln>
                <a:solidFill>
                  <a:srgbClr val="000000"/>
                </a:solidFill>
                <a:effectLst/>
                <a:uLnTx/>
                <a:uFillTx/>
                <a:latin typeface="Segoe UI"/>
                <a:ea typeface="+mn-ea"/>
                <a:cs typeface="Segoe UI"/>
              </a:rPr>
              <a:t>within Fabric to discover, manage, and reuse data</a:t>
            </a:r>
          </a:p>
        </p:txBody>
      </p:sp>
      <p:sp>
        <p:nvSpPr>
          <p:cNvPr id="11" name="TextBox 10">
            <a:extLst>
              <a:ext uri="{FF2B5EF4-FFF2-40B4-BE49-F238E27FC236}">
                <a16:creationId xmlns:a16="http://schemas.microsoft.com/office/drawing/2014/main" id="{110163BC-97F7-63CF-E936-36321233D026}"/>
              </a:ext>
              <a:ext uri="{C183D7F6-B498-43B3-948B-1728B52AA6E4}">
                <adec:decorative xmlns:adec="http://schemas.microsoft.com/office/drawing/2017/decorative" val="1"/>
              </a:ext>
            </a:extLst>
          </p:cNvPr>
          <p:cNvSpPr txBox="1"/>
          <p:nvPr/>
        </p:nvSpPr>
        <p:spPr>
          <a:xfrm>
            <a:off x="588262" y="2964054"/>
            <a:ext cx="3969409" cy="73866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can be easily discovered by its </a:t>
            </a: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domain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(e.g. Finance) so users can see what matters </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for them</a:t>
            </a:r>
          </a:p>
        </p:txBody>
      </p:sp>
      <p:sp>
        <p:nvSpPr>
          <p:cNvPr id="12" name="TextBox 11">
            <a:extLst>
              <a:ext uri="{FF2B5EF4-FFF2-40B4-BE49-F238E27FC236}">
                <a16:creationId xmlns:a16="http://schemas.microsoft.com/office/drawing/2014/main" id="{88B94335-2B84-3E2C-C84F-70539935D76C}"/>
              </a:ext>
              <a:ext uri="{C183D7F6-B498-43B3-948B-1728B52AA6E4}">
                <adec:decorative xmlns:adec="http://schemas.microsoft.com/office/drawing/2017/decorative" val="1"/>
              </a:ext>
            </a:extLst>
          </p:cNvPr>
          <p:cNvSpPr txBox="1"/>
          <p:nvPr/>
        </p:nvSpPr>
        <p:spPr>
          <a:xfrm>
            <a:off x="588262" y="4874369"/>
            <a:ext cx="3969409"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Explorer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capability to easily browse and find data by its folder (workspace) hierarchy</a:t>
            </a:r>
          </a:p>
        </p:txBody>
      </p:sp>
      <p:sp>
        <p:nvSpPr>
          <p:cNvPr id="13" name="Rounded Rectangle 12">
            <a:extLst>
              <a:ext uri="{FF2B5EF4-FFF2-40B4-BE49-F238E27FC236}">
                <a16:creationId xmlns:a16="http://schemas.microsoft.com/office/drawing/2014/main" id="{D55B1EC4-67FF-873F-1A64-059E52F47F80}"/>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6FE6B983-6F25-BC45-0EC1-A372EC420A82}"/>
              </a:ext>
              <a:ext uri="{C183D7F6-B498-43B3-948B-1728B52AA6E4}">
                <adec:decorative xmlns:adec="http://schemas.microsoft.com/office/drawing/2017/decorative" val="1"/>
              </a:ext>
            </a:extLst>
          </p:cNvPr>
          <p:cNvCxnSpPr>
            <a:cxnSpLocks/>
          </p:cNvCxnSpPr>
          <p:nvPr/>
        </p:nvCxnSpPr>
        <p:spPr>
          <a:xfrm>
            <a:off x="584985" y="277877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6B36EE-E8C0-6087-0D83-6659FFC19F86}"/>
              </a:ext>
              <a:ext uri="{C183D7F6-B498-43B3-948B-1728B52AA6E4}">
                <adec:decorative xmlns:adec="http://schemas.microsoft.com/office/drawing/2017/decorative" val="1"/>
              </a:ext>
            </a:extLst>
          </p:cNvPr>
          <p:cNvCxnSpPr>
            <a:cxnSpLocks/>
          </p:cNvCxnSpPr>
          <p:nvPr/>
        </p:nvCxnSpPr>
        <p:spPr>
          <a:xfrm>
            <a:off x="584985" y="3887997"/>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FD5FABE-467D-C338-6904-6CF80B11E0D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88229" y="2120034"/>
            <a:ext cx="6558123" cy="3688945"/>
          </a:xfrm>
          <a:prstGeom prst="rect">
            <a:avLst/>
          </a:prstGeom>
        </p:spPr>
      </p:pic>
      <p:cxnSp>
        <p:nvCxnSpPr>
          <p:cNvPr id="17" name="Straight Connector 16">
            <a:extLst>
              <a:ext uri="{FF2B5EF4-FFF2-40B4-BE49-F238E27FC236}">
                <a16:creationId xmlns:a16="http://schemas.microsoft.com/office/drawing/2014/main" id="{920F4241-6F45-5F40-1108-EB6E413D1529}"/>
              </a:ext>
              <a:ext uri="{C183D7F6-B498-43B3-948B-1728B52AA6E4}">
                <adec:decorative xmlns:adec="http://schemas.microsoft.com/office/drawing/2017/decorative" val="1"/>
              </a:ext>
            </a:extLst>
          </p:cNvPr>
          <p:cNvCxnSpPr>
            <a:cxnSpLocks/>
          </p:cNvCxnSpPr>
          <p:nvPr/>
        </p:nvCxnSpPr>
        <p:spPr>
          <a:xfrm>
            <a:off x="584985" y="469410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C7D8E46-8A78-E5C8-C5DC-BC346745ECF3}"/>
              </a:ext>
              <a:ext uri="{C183D7F6-B498-43B3-948B-1728B52AA6E4}">
                <adec:decorative xmlns:adec="http://schemas.microsoft.com/office/drawing/2017/decorative" val="1"/>
              </a:ext>
            </a:extLst>
          </p:cNvPr>
          <p:cNvSpPr txBox="1"/>
          <p:nvPr/>
        </p:nvSpPr>
        <p:spPr>
          <a:xfrm>
            <a:off x="588262" y="4004359"/>
            <a:ext cx="3969409"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Efficient data discovery using </a:t>
            </a:r>
            <a:r>
              <a:rPr kumimoji="0" lang="en-US" sz="14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search, filter </a:t>
            </a:r>
            <a:br>
              <a:rPr kumimoji="0" lang="en-US" sz="14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and sort</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19" name="Straight Connector 18">
            <a:extLst>
              <a:ext uri="{FF2B5EF4-FFF2-40B4-BE49-F238E27FC236}">
                <a16:creationId xmlns:a16="http://schemas.microsoft.com/office/drawing/2014/main" id="{69BFECEE-CB4C-8BB3-A274-26DFE5087537}"/>
              </a:ext>
              <a:ext uri="{C183D7F6-B498-43B3-948B-1728B52AA6E4}">
                <adec:decorative xmlns:adec="http://schemas.microsoft.com/office/drawing/2017/decorative" val="1"/>
              </a:ext>
            </a:extLst>
          </p:cNvPr>
          <p:cNvCxnSpPr>
            <a:cxnSpLocks/>
          </p:cNvCxnSpPr>
          <p:nvPr/>
        </p:nvCxnSpPr>
        <p:spPr>
          <a:xfrm>
            <a:off x="584985" y="5577848"/>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C515A6-33A2-4D04-F526-F49B511DBF5A}"/>
              </a:ext>
              <a:ext uri="{C183D7F6-B498-43B3-948B-1728B52AA6E4}">
                <adec:decorative xmlns:adec="http://schemas.microsoft.com/office/drawing/2017/decorative" val="1"/>
              </a:ext>
            </a:extLst>
          </p:cNvPr>
          <p:cNvSpPr txBox="1">
            <a:spLocks/>
          </p:cNvSpPr>
          <p:nvPr/>
        </p:nvSpPr>
        <p:spPr>
          <a:xfrm>
            <a:off x="1178158" y="819145"/>
            <a:ext cx="4917842"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800" dirty="0">
                <a:solidFill>
                  <a:srgbClr val="0078D4"/>
                </a:solidFill>
                <a:latin typeface="Segoe UI Semibold"/>
              </a:rPr>
              <a:t>Discover, manage and use data in one place</a:t>
            </a:r>
          </a:p>
        </p:txBody>
      </p:sp>
      <p:sp>
        <p:nvSpPr>
          <p:cNvPr id="3" name="Title 1">
            <a:extLst>
              <a:ext uri="{FF2B5EF4-FFF2-40B4-BE49-F238E27FC236}">
                <a16:creationId xmlns:a16="http://schemas.microsoft.com/office/drawing/2014/main" id="{5E2A7B30-1A13-1069-77B7-67549E090152}"/>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One Lake Data Hub</a:t>
            </a:r>
          </a:p>
        </p:txBody>
      </p:sp>
      <p:pic>
        <p:nvPicPr>
          <p:cNvPr id="5" name="Picture 4">
            <a:extLst>
              <a:ext uri="{FF2B5EF4-FFF2-40B4-BE49-F238E27FC236}">
                <a16:creationId xmlns:a16="http://schemas.microsoft.com/office/drawing/2014/main" id="{371E930D-ABA7-748D-0F2D-AED9CAED372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3139986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FE92D-FC68-1443-FC03-71BABE4C833C}"/>
              </a:ext>
            </a:extLst>
          </p:cNvPr>
          <p:cNvPicPr>
            <a:picLocks noChangeAspect="1"/>
          </p:cNvPicPr>
          <p:nvPr/>
        </p:nvPicPr>
        <p:blipFill>
          <a:blip r:embed="rId3"/>
          <a:stretch>
            <a:fillRect/>
          </a:stretch>
        </p:blipFill>
        <p:spPr>
          <a:xfrm>
            <a:off x="1271125" y="1008186"/>
            <a:ext cx="9995287" cy="5155050"/>
          </a:xfrm>
          <a:prstGeom prst="rect">
            <a:avLst/>
          </a:prstGeom>
        </p:spPr>
      </p:pic>
      <p:sp>
        <p:nvSpPr>
          <p:cNvPr id="2" name="Title 1">
            <a:extLst>
              <a:ext uri="{FF2B5EF4-FFF2-40B4-BE49-F238E27FC236}">
                <a16:creationId xmlns:a16="http://schemas.microsoft.com/office/drawing/2014/main" id="{7DA2E77A-239D-7858-C90E-04F67227E0FF}"/>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b="1" dirty="0">
                <a:solidFill>
                  <a:srgbClr val="117865"/>
                </a:solidFill>
              </a:rPr>
              <a:t>Fabric Terminology</a:t>
            </a:r>
          </a:p>
        </p:txBody>
      </p:sp>
      <p:pic>
        <p:nvPicPr>
          <p:cNvPr id="5" name="Picture 4">
            <a:extLst>
              <a:ext uri="{FF2B5EF4-FFF2-40B4-BE49-F238E27FC236}">
                <a16:creationId xmlns:a16="http://schemas.microsoft.com/office/drawing/2014/main" id="{D9A5F3A8-E3EC-43FC-C1B7-ABE3BB3DA8B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3760442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BFABC-D13A-C254-D796-D9C130618322}"/>
              </a:ext>
            </a:extLst>
          </p:cNvPr>
          <p:cNvSpPr/>
          <p:nvPr/>
        </p:nvSpPr>
        <p:spPr bwMode="auto">
          <a:xfrm>
            <a:off x="1448987" y="1734027"/>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A</a:t>
            </a:r>
          </a:p>
        </p:txBody>
      </p:sp>
      <p:sp>
        <p:nvSpPr>
          <p:cNvPr id="4" name="Rectangle 3">
            <a:extLst>
              <a:ext uri="{FF2B5EF4-FFF2-40B4-BE49-F238E27FC236}">
                <a16:creationId xmlns:a16="http://schemas.microsoft.com/office/drawing/2014/main" id="{FA0699EA-F3F1-2969-225A-2194DAA778B7}"/>
              </a:ext>
            </a:extLst>
          </p:cNvPr>
          <p:cNvSpPr/>
          <p:nvPr/>
        </p:nvSpPr>
        <p:spPr bwMode="auto">
          <a:xfrm>
            <a:off x="4024773" y="1734027"/>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A</a:t>
            </a:r>
          </a:p>
        </p:txBody>
      </p:sp>
      <p:sp>
        <p:nvSpPr>
          <p:cNvPr id="5" name="Rectangle 4">
            <a:extLst>
              <a:ext uri="{FF2B5EF4-FFF2-40B4-BE49-F238E27FC236}">
                <a16:creationId xmlns:a16="http://schemas.microsoft.com/office/drawing/2014/main" id="{934A82C4-B9BB-93E4-65A0-E10368106E15}"/>
              </a:ext>
            </a:extLst>
          </p:cNvPr>
          <p:cNvSpPr/>
          <p:nvPr/>
        </p:nvSpPr>
        <p:spPr bwMode="auto">
          <a:xfrm>
            <a:off x="1493280" y="2733260"/>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B</a:t>
            </a:r>
          </a:p>
        </p:txBody>
      </p:sp>
      <p:sp>
        <p:nvSpPr>
          <p:cNvPr id="6" name="Rectangle 5">
            <a:extLst>
              <a:ext uri="{FF2B5EF4-FFF2-40B4-BE49-F238E27FC236}">
                <a16:creationId xmlns:a16="http://schemas.microsoft.com/office/drawing/2014/main" id="{93B44FE4-0752-88A4-A43F-E4C9138394DD}"/>
              </a:ext>
            </a:extLst>
          </p:cNvPr>
          <p:cNvSpPr/>
          <p:nvPr/>
        </p:nvSpPr>
        <p:spPr bwMode="auto">
          <a:xfrm>
            <a:off x="1493280" y="3683696"/>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C</a:t>
            </a:r>
          </a:p>
        </p:txBody>
      </p:sp>
      <p:sp>
        <p:nvSpPr>
          <p:cNvPr id="7" name="Rectangle 6">
            <a:extLst>
              <a:ext uri="{FF2B5EF4-FFF2-40B4-BE49-F238E27FC236}">
                <a16:creationId xmlns:a16="http://schemas.microsoft.com/office/drawing/2014/main" id="{BF01BA4F-EBA3-DD90-9282-0620AB45C028}"/>
              </a:ext>
            </a:extLst>
          </p:cNvPr>
          <p:cNvSpPr/>
          <p:nvPr/>
        </p:nvSpPr>
        <p:spPr bwMode="auto">
          <a:xfrm>
            <a:off x="4024773" y="2730446"/>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B</a:t>
            </a:r>
          </a:p>
        </p:txBody>
      </p:sp>
      <p:cxnSp>
        <p:nvCxnSpPr>
          <p:cNvPr id="9" name="Straight Arrow Connector 8">
            <a:extLst>
              <a:ext uri="{FF2B5EF4-FFF2-40B4-BE49-F238E27FC236}">
                <a16:creationId xmlns:a16="http://schemas.microsoft.com/office/drawing/2014/main" id="{0F95D306-D85A-81B9-59AA-D7BCD7A678F5}"/>
              </a:ext>
            </a:extLst>
          </p:cNvPr>
          <p:cNvCxnSpPr>
            <a:cxnSpLocks/>
            <a:stCxn id="3" idx="3"/>
            <a:endCxn id="4" idx="1"/>
          </p:cNvCxnSpPr>
          <p:nvPr/>
        </p:nvCxnSpPr>
        <p:spPr>
          <a:xfrm>
            <a:off x="3363373" y="2076364"/>
            <a:ext cx="6614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DDFC679-9F90-EC74-C4C0-F3DD1DB18242}"/>
              </a:ext>
            </a:extLst>
          </p:cNvPr>
          <p:cNvCxnSpPr>
            <a:cxnSpLocks/>
            <a:stCxn id="5" idx="3"/>
            <a:endCxn id="7" idx="1"/>
          </p:cNvCxnSpPr>
          <p:nvPr/>
        </p:nvCxnSpPr>
        <p:spPr>
          <a:xfrm flipV="1">
            <a:off x="3407666" y="3072783"/>
            <a:ext cx="617107" cy="2814"/>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8EDDB51-725B-DE83-041B-86E809BEF703}"/>
              </a:ext>
            </a:extLst>
          </p:cNvPr>
          <p:cNvCxnSpPr>
            <a:cxnSpLocks/>
            <a:stCxn id="6" idx="3"/>
            <a:endCxn id="7" idx="1"/>
          </p:cNvCxnSpPr>
          <p:nvPr/>
        </p:nvCxnSpPr>
        <p:spPr>
          <a:xfrm flipV="1">
            <a:off x="3407666" y="3072783"/>
            <a:ext cx="617107" cy="95325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22EA08E4-A81C-6A09-E57D-3C1288B30999}"/>
              </a:ext>
            </a:extLst>
          </p:cNvPr>
          <p:cNvSpPr/>
          <p:nvPr/>
        </p:nvSpPr>
        <p:spPr bwMode="auto">
          <a:xfrm>
            <a:off x="7672612" y="1971260"/>
            <a:ext cx="3132084" cy="171243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One Lake</a:t>
            </a:r>
          </a:p>
        </p:txBody>
      </p:sp>
      <p:sp>
        <p:nvSpPr>
          <p:cNvPr id="24" name="TextBox 23">
            <a:extLst>
              <a:ext uri="{FF2B5EF4-FFF2-40B4-BE49-F238E27FC236}">
                <a16:creationId xmlns:a16="http://schemas.microsoft.com/office/drawing/2014/main" id="{C74A0EE5-4704-D6FF-4568-5C115C732B2E}"/>
              </a:ext>
            </a:extLst>
          </p:cNvPr>
          <p:cNvSpPr txBox="1"/>
          <p:nvPr/>
        </p:nvSpPr>
        <p:spPr>
          <a:xfrm>
            <a:off x="2558518" y="5532622"/>
            <a:ext cx="638390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Each tenant will have only one One Lake, and any tenant can access files in a One Lake from other tenants via shortcuts</a:t>
            </a:r>
          </a:p>
        </p:txBody>
      </p:sp>
      <p:grpSp>
        <p:nvGrpSpPr>
          <p:cNvPr id="11" name="Group 10">
            <a:extLst>
              <a:ext uri="{FF2B5EF4-FFF2-40B4-BE49-F238E27FC236}">
                <a16:creationId xmlns:a16="http://schemas.microsoft.com/office/drawing/2014/main" id="{45228D92-BD40-11D9-4C75-C986E108D493}"/>
              </a:ext>
            </a:extLst>
          </p:cNvPr>
          <p:cNvGrpSpPr/>
          <p:nvPr/>
        </p:nvGrpSpPr>
        <p:grpSpPr>
          <a:xfrm>
            <a:off x="8764695" y="2614985"/>
            <a:ext cx="761648" cy="761648"/>
            <a:chOff x="5265618" y="4392075"/>
            <a:chExt cx="692407" cy="692407"/>
          </a:xfrm>
        </p:grpSpPr>
        <p:sp>
          <p:nvSpPr>
            <p:cNvPr id="13" name="Rounded Rectangle 290">
              <a:extLst>
                <a:ext uri="{FF2B5EF4-FFF2-40B4-BE49-F238E27FC236}">
                  <a16:creationId xmlns:a16="http://schemas.microsoft.com/office/drawing/2014/main" id="{EAB49CA1-08C6-1325-2F4E-86919EE114A5}"/>
                </a:ext>
              </a:extLst>
            </p:cNvPr>
            <p:cNvSpPr/>
            <p:nvPr/>
          </p:nvSpPr>
          <p:spPr bwMode="auto">
            <a:xfrm>
              <a:off x="5265618" y="4392075"/>
              <a:ext cx="692407" cy="692407"/>
            </a:xfrm>
            <a:prstGeom prst="roundRect">
              <a:avLst>
                <a:gd name="adj" fmla="val 9312"/>
              </a:avLst>
            </a:prstGeom>
            <a:solidFill>
              <a:schemeClr val="bg1">
                <a:lumMod val="95000"/>
              </a:schemeClr>
            </a:soli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4" name="TextBox 13">
              <a:extLst>
                <a:ext uri="{FF2B5EF4-FFF2-40B4-BE49-F238E27FC236}">
                  <a16:creationId xmlns:a16="http://schemas.microsoft.com/office/drawing/2014/main" id="{6BF69F56-DEF7-6B4C-C41F-E292BB9D5E29}"/>
                </a:ext>
                <a:ext uri="{C183D7F6-B498-43B3-948B-1728B52AA6E4}">
                  <adec:decorative xmlns:adec="http://schemas.microsoft.com/office/drawing/2017/decorative" val="1"/>
                </a:ext>
              </a:extLst>
            </p:cNvPr>
            <p:cNvSpPr txBox="1"/>
            <p:nvPr/>
          </p:nvSpPr>
          <p:spPr>
            <a:xfrm>
              <a:off x="5291238" y="4898291"/>
              <a:ext cx="641166" cy="101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mn-cs"/>
                </a:rPr>
                <a:t>Lakehouse</a:t>
              </a:r>
            </a:p>
          </p:txBody>
        </p:sp>
        <p:sp>
          <p:nvSpPr>
            <p:cNvPr id="15" name="Freeform 292">
              <a:extLst>
                <a:ext uri="{FF2B5EF4-FFF2-40B4-BE49-F238E27FC236}">
                  <a16:creationId xmlns:a16="http://schemas.microsoft.com/office/drawing/2014/main" id="{3B86A6AA-9D35-5B62-78F4-6212288FBC45}"/>
                </a:ext>
              </a:extLst>
            </p:cNvPr>
            <p:cNvSpPr/>
            <p:nvPr/>
          </p:nvSpPr>
          <p:spPr>
            <a:xfrm>
              <a:off x="5368967" y="4461237"/>
              <a:ext cx="438326" cy="362931"/>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6" name="Freeform 293">
              <a:extLst>
                <a:ext uri="{FF2B5EF4-FFF2-40B4-BE49-F238E27FC236}">
                  <a16:creationId xmlns:a16="http://schemas.microsoft.com/office/drawing/2014/main" id="{59E477F8-C5FE-4621-E87B-5B9898338A40}"/>
                </a:ext>
              </a:extLst>
            </p:cNvPr>
            <p:cNvSpPr/>
            <p:nvPr/>
          </p:nvSpPr>
          <p:spPr>
            <a:xfrm>
              <a:off x="5411184" y="4631708"/>
              <a:ext cx="443492" cy="219067"/>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a:gsLst>
                <a:gs pos="35000">
                  <a:srgbClr val="0078D4"/>
                </a:gs>
                <a:gs pos="0">
                  <a:srgbClr val="C03BC4"/>
                </a:gs>
              </a:gsLst>
              <a:path path="circle">
                <a:fillToRect l="100000" t="100000"/>
              </a:path>
            </a:gradFill>
            <a:ln>
              <a:noFill/>
              <a:headEnd type="none" w="med" len="med"/>
              <a:tailEnd type="none" w="med" len="med"/>
            </a:ln>
            <a:effectLst>
              <a:outerShdw blurRad="635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8" name="TextBox 17">
              <a:extLst>
                <a:ext uri="{FF2B5EF4-FFF2-40B4-BE49-F238E27FC236}">
                  <a16:creationId xmlns:a16="http://schemas.microsoft.com/office/drawing/2014/main" id="{CE87BE52-AEEC-A47D-796F-0AFBCC6F892C}"/>
                </a:ext>
                <a:ext uri="{C183D7F6-B498-43B3-948B-1728B52AA6E4}">
                  <adec:decorative xmlns:adec="http://schemas.microsoft.com/office/drawing/2017/decorative" val="1"/>
                </a:ext>
              </a:extLst>
            </p:cNvPr>
            <p:cNvSpPr txBox="1"/>
            <p:nvPr/>
          </p:nvSpPr>
          <p:spPr>
            <a:xfrm>
              <a:off x="5424520" y="4707609"/>
              <a:ext cx="449023" cy="8393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Segoe UI"/>
                  <a:ea typeface="+mn-ea"/>
                  <a:cs typeface="+mn-cs"/>
                </a:rPr>
                <a:t>Sales</a:t>
              </a:r>
            </a:p>
          </p:txBody>
        </p:sp>
      </p:grpSp>
      <p:pic>
        <p:nvPicPr>
          <p:cNvPr id="27" name="Graphic 26" descr="Group">
            <a:extLst>
              <a:ext uri="{FF2B5EF4-FFF2-40B4-BE49-F238E27FC236}">
                <a16:creationId xmlns:a16="http://schemas.microsoft.com/office/drawing/2014/main" id="{0F11F719-9646-02F0-C70E-E15E599625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614" y="1763294"/>
            <a:ext cx="626140" cy="626140"/>
          </a:xfrm>
          <a:prstGeom prst="rect">
            <a:avLst/>
          </a:prstGeom>
        </p:spPr>
      </p:pic>
      <p:cxnSp>
        <p:nvCxnSpPr>
          <p:cNvPr id="28" name="Straight Arrow Connector 27">
            <a:extLst>
              <a:ext uri="{FF2B5EF4-FFF2-40B4-BE49-F238E27FC236}">
                <a16:creationId xmlns:a16="http://schemas.microsoft.com/office/drawing/2014/main" id="{2009F0D8-76FD-830E-68B3-8BF2D61E5764}"/>
              </a:ext>
            </a:extLst>
          </p:cNvPr>
          <p:cNvCxnSpPr>
            <a:cxnSpLocks/>
            <a:stCxn id="27" idx="3"/>
            <a:endCxn id="3" idx="1"/>
          </p:cNvCxnSpPr>
          <p:nvPr/>
        </p:nvCxnSpPr>
        <p:spPr>
          <a:xfrm>
            <a:off x="1208754" y="2076364"/>
            <a:ext cx="240233"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pic>
        <p:nvPicPr>
          <p:cNvPr id="32" name="Graphic 31" descr="Group">
            <a:extLst>
              <a:ext uri="{FF2B5EF4-FFF2-40B4-BE49-F238E27FC236}">
                <a16:creationId xmlns:a16="http://schemas.microsoft.com/office/drawing/2014/main" id="{8E3AF5A9-5A7B-2573-0076-FEE7563744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537" y="2788980"/>
            <a:ext cx="626140" cy="626140"/>
          </a:xfrm>
          <a:prstGeom prst="rect">
            <a:avLst/>
          </a:prstGeom>
        </p:spPr>
      </p:pic>
      <p:cxnSp>
        <p:nvCxnSpPr>
          <p:cNvPr id="33" name="Straight Arrow Connector 32">
            <a:extLst>
              <a:ext uri="{FF2B5EF4-FFF2-40B4-BE49-F238E27FC236}">
                <a16:creationId xmlns:a16="http://schemas.microsoft.com/office/drawing/2014/main" id="{605101F5-8ABD-FB9D-472F-7B9485F37585}"/>
              </a:ext>
            </a:extLst>
          </p:cNvPr>
          <p:cNvCxnSpPr>
            <a:cxnSpLocks/>
            <a:stCxn id="32" idx="3"/>
          </p:cNvCxnSpPr>
          <p:nvPr/>
        </p:nvCxnSpPr>
        <p:spPr>
          <a:xfrm>
            <a:off x="1270677" y="3102050"/>
            <a:ext cx="240233"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pic>
        <p:nvPicPr>
          <p:cNvPr id="34" name="Graphic 33" descr="Group">
            <a:extLst>
              <a:ext uri="{FF2B5EF4-FFF2-40B4-BE49-F238E27FC236}">
                <a16:creationId xmlns:a16="http://schemas.microsoft.com/office/drawing/2014/main" id="{EBEEA5A4-90BB-028E-EE21-E630F729EC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537" y="3752659"/>
            <a:ext cx="626140" cy="626140"/>
          </a:xfrm>
          <a:prstGeom prst="rect">
            <a:avLst/>
          </a:prstGeom>
        </p:spPr>
      </p:pic>
      <p:cxnSp>
        <p:nvCxnSpPr>
          <p:cNvPr id="35" name="Straight Arrow Connector 34">
            <a:extLst>
              <a:ext uri="{FF2B5EF4-FFF2-40B4-BE49-F238E27FC236}">
                <a16:creationId xmlns:a16="http://schemas.microsoft.com/office/drawing/2014/main" id="{7DF42BD3-8EE7-560D-D357-153DFA1B68B3}"/>
              </a:ext>
            </a:extLst>
          </p:cNvPr>
          <p:cNvCxnSpPr>
            <a:cxnSpLocks/>
            <a:stCxn id="34" idx="3"/>
          </p:cNvCxnSpPr>
          <p:nvPr/>
        </p:nvCxnSpPr>
        <p:spPr>
          <a:xfrm>
            <a:off x="1270677" y="4065729"/>
            <a:ext cx="240233"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65C7312-C0C9-7825-3D2C-120F4A93B159}"/>
              </a:ext>
            </a:extLst>
          </p:cNvPr>
          <p:cNvCxnSpPr>
            <a:cxnSpLocks/>
          </p:cNvCxnSpPr>
          <p:nvPr/>
        </p:nvCxnSpPr>
        <p:spPr>
          <a:xfrm>
            <a:off x="5651624" y="2076364"/>
            <a:ext cx="3113071" cy="957932"/>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6D47EB4-BAA0-3569-9DD1-2C9021E45D1D}"/>
              </a:ext>
            </a:extLst>
          </p:cNvPr>
          <p:cNvCxnSpPr>
            <a:cxnSpLocks/>
          </p:cNvCxnSpPr>
          <p:nvPr/>
        </p:nvCxnSpPr>
        <p:spPr>
          <a:xfrm>
            <a:off x="5651624" y="3072783"/>
            <a:ext cx="3121460" cy="2011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2883E739-9424-1BDC-BC78-3DDCA32652E2}"/>
              </a:ext>
            </a:extLst>
          </p:cNvPr>
          <p:cNvSpPr txBox="1"/>
          <p:nvPr/>
        </p:nvSpPr>
        <p:spPr>
          <a:xfrm>
            <a:off x="5971163" y="2900304"/>
            <a:ext cx="567558" cy="123111"/>
          </a:xfrm>
          <a:prstGeom prst="rect">
            <a:avLst/>
          </a:prstGeom>
          <a:noFill/>
        </p:spPr>
        <p:txBody>
          <a:bodyPr wrap="square" lIns="0" tIns="0" rIns="0" bIns="0" rtlCol="0">
            <a:spAutoFit/>
          </a:bodyPr>
          <a:lstStyle/>
          <a:p>
            <a:pPr algn="l"/>
            <a:r>
              <a:rPr lang="en-US" sz="800" dirty="0">
                <a:gradFill>
                  <a:gsLst>
                    <a:gs pos="2917">
                      <a:schemeClr val="tx1"/>
                    </a:gs>
                    <a:gs pos="30000">
                      <a:schemeClr val="tx1"/>
                    </a:gs>
                  </a:gsLst>
                  <a:lin ang="5400000" scaled="0"/>
                </a:gradFill>
              </a:rPr>
              <a:t>Shortcut</a:t>
            </a:r>
          </a:p>
        </p:txBody>
      </p:sp>
      <p:sp>
        <p:nvSpPr>
          <p:cNvPr id="8" name="Title 1">
            <a:extLst>
              <a:ext uri="{FF2B5EF4-FFF2-40B4-BE49-F238E27FC236}">
                <a16:creationId xmlns:a16="http://schemas.microsoft.com/office/drawing/2014/main" id="{280691EE-92A2-7025-B9DC-E3BFDA5F7AD4}"/>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Workspaces &amp; Capacities Accessing One Lake</a:t>
            </a:r>
          </a:p>
        </p:txBody>
      </p:sp>
      <p:pic>
        <p:nvPicPr>
          <p:cNvPr id="10" name="Picture 9">
            <a:extLst>
              <a:ext uri="{FF2B5EF4-FFF2-40B4-BE49-F238E27FC236}">
                <a16:creationId xmlns:a16="http://schemas.microsoft.com/office/drawing/2014/main" id="{F89C9990-C0AE-B104-A557-BC012C2A204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27570090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screenshot, rectangle&#10;&#10;Description automatically generated">
            <a:extLst>
              <a:ext uri="{FF2B5EF4-FFF2-40B4-BE49-F238E27FC236}">
                <a16:creationId xmlns:a16="http://schemas.microsoft.com/office/drawing/2014/main" id="{8076A649-66B1-C3EF-E4FB-EBFD96BB3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29" y="1284063"/>
            <a:ext cx="9760452" cy="5493032"/>
          </a:xfrm>
          <a:prstGeom prst="rect">
            <a:avLst/>
          </a:prstGeom>
        </p:spPr>
      </p:pic>
      <p:sp>
        <p:nvSpPr>
          <p:cNvPr id="4" name="Title 1">
            <a:extLst>
              <a:ext uri="{FF2B5EF4-FFF2-40B4-BE49-F238E27FC236}">
                <a16:creationId xmlns:a16="http://schemas.microsoft.com/office/drawing/2014/main" id="{83E20085-AD42-F8F8-AF83-8A132212E669}"/>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b="1" dirty="0">
                <a:solidFill>
                  <a:srgbClr val="117865"/>
                </a:solidFill>
              </a:rPr>
              <a:t>Company Examples</a:t>
            </a:r>
          </a:p>
        </p:txBody>
      </p:sp>
      <p:pic>
        <p:nvPicPr>
          <p:cNvPr id="5" name="Picture 4">
            <a:extLst>
              <a:ext uri="{FF2B5EF4-FFF2-40B4-BE49-F238E27FC236}">
                <a16:creationId xmlns:a16="http://schemas.microsoft.com/office/drawing/2014/main" id="{4F05B8C7-11B2-3637-45E8-C11DBA3405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4505641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number, font&#10;&#10;Description automatically generated">
            <a:extLst>
              <a:ext uri="{FF2B5EF4-FFF2-40B4-BE49-F238E27FC236}">
                <a16:creationId xmlns:a16="http://schemas.microsoft.com/office/drawing/2014/main" id="{BF0F2BC5-B3FA-A8F1-56DF-42F1E6CD9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017" y="1193931"/>
            <a:ext cx="5353983" cy="3213946"/>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C9C88471-F506-34F3-66B6-39A936223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00" y="1027733"/>
            <a:ext cx="5944978" cy="5540558"/>
          </a:xfrm>
          <a:prstGeom prst="rect">
            <a:avLst/>
          </a:prstGeom>
        </p:spPr>
      </p:pic>
      <p:sp>
        <p:nvSpPr>
          <p:cNvPr id="3" name="TextBox 2">
            <a:extLst>
              <a:ext uri="{FF2B5EF4-FFF2-40B4-BE49-F238E27FC236}">
                <a16:creationId xmlns:a16="http://schemas.microsoft.com/office/drawing/2014/main" id="{532FA72D-A695-E4EE-514F-D74D38C9E308}"/>
              </a:ext>
            </a:extLst>
          </p:cNvPr>
          <p:cNvSpPr txBox="1"/>
          <p:nvPr/>
        </p:nvSpPr>
        <p:spPr>
          <a:xfrm>
            <a:off x="6095250" y="4702668"/>
            <a:ext cx="6096750" cy="1384995"/>
          </a:xfrm>
          <a:prstGeom prst="rect">
            <a:avLst/>
          </a:prstGeom>
          <a:noFill/>
        </p:spPr>
        <p:txBody>
          <a:bodyPr wrap="square">
            <a:spAutoFit/>
          </a:bodyPr>
          <a:lstStyle/>
          <a:p>
            <a:r>
              <a:rPr lang="en-US" sz="1200" dirty="0"/>
              <a:t>Capacity is a dedicated set of resources reserved for exclusive use. It offers dependable, consistent performance for your content. Each capacity offers a selection of SKUs, and each SKU provides different resource tiers for memory and computing power.  You pay for the provisioned capacity whether you use it or not. </a:t>
            </a:r>
          </a:p>
          <a:p>
            <a:endParaRPr lang="en-US" sz="1200" dirty="0"/>
          </a:p>
          <a:p>
            <a:r>
              <a:rPr lang="en-US" sz="1200" dirty="0"/>
              <a:t>A capacity is a quota-based system, and scaling up or down a capacity doesn't involve provisioning compute or moving data, so it’s instant.</a:t>
            </a:r>
          </a:p>
        </p:txBody>
      </p:sp>
      <p:sp>
        <p:nvSpPr>
          <p:cNvPr id="2" name="Title 1">
            <a:extLst>
              <a:ext uri="{FF2B5EF4-FFF2-40B4-BE49-F238E27FC236}">
                <a16:creationId xmlns:a16="http://schemas.microsoft.com/office/drawing/2014/main" id="{BE1E1A3A-B3CC-596A-E03B-C967C23048E5}"/>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b="1" dirty="0">
                <a:solidFill>
                  <a:srgbClr val="117865"/>
                </a:solidFill>
              </a:rPr>
              <a:t>Create Fabric Capacity</a:t>
            </a:r>
          </a:p>
        </p:txBody>
      </p:sp>
      <p:pic>
        <p:nvPicPr>
          <p:cNvPr id="4" name="Picture 3">
            <a:extLst>
              <a:ext uri="{FF2B5EF4-FFF2-40B4-BE49-F238E27FC236}">
                <a16:creationId xmlns:a16="http://schemas.microsoft.com/office/drawing/2014/main" id="{AECE84ED-60FC-C2CA-EA06-83C54D35A9D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40584109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CE9AFDAF-A293-FA1E-5581-819359B9E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97" y="1324579"/>
            <a:ext cx="6197399" cy="5019521"/>
          </a:xfrm>
          <a:prstGeom prst="rect">
            <a:avLst/>
          </a:prstGeom>
        </p:spPr>
      </p:pic>
      <p:pic>
        <p:nvPicPr>
          <p:cNvPr id="1026" name="Picture 2" descr="Screenshot of the Delegated tenant settings tab in a selected capacity in the admin portal capacity settings. The users can create Fabric items setting is expanded.">
            <a:extLst>
              <a:ext uri="{FF2B5EF4-FFF2-40B4-BE49-F238E27FC236}">
                <a16:creationId xmlns:a16="http://schemas.microsoft.com/office/drawing/2014/main" id="{9BE84908-99CF-51A0-8F27-753C3101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718" y="1940839"/>
            <a:ext cx="5016165" cy="36610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F11CE4E3-C0BF-EF16-04BC-12F56CF48646}"/>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Turning on Microsoft Fabric</a:t>
            </a:r>
          </a:p>
        </p:txBody>
      </p:sp>
      <p:pic>
        <p:nvPicPr>
          <p:cNvPr id="4" name="Picture 3">
            <a:extLst>
              <a:ext uri="{FF2B5EF4-FFF2-40B4-BE49-F238E27FC236}">
                <a16:creationId xmlns:a16="http://schemas.microsoft.com/office/drawing/2014/main" id="{E60AD8F2-9F83-6497-97DE-3D0B43320D0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31356162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8007D4E-FDCE-62BD-8545-B60C453878BF}"/>
              </a:ext>
            </a:extLst>
          </p:cNvPr>
          <p:cNvSpPr>
            <a:spLocks noGrp="1"/>
          </p:cNvSpPr>
          <p:nvPr>
            <p:ph type="title"/>
          </p:nvPr>
        </p:nvSpPr>
        <p:spPr>
          <a:xfrm>
            <a:off x="525194" y="361292"/>
            <a:ext cx="2522806" cy="1143000"/>
          </a:xfrm>
        </p:spPr>
        <p:txBody>
          <a:bodyPr/>
          <a:lstStyle/>
          <a:p>
            <a:r>
              <a:rPr lang="en-US" sz="3200" b="1" dirty="0">
                <a:solidFill>
                  <a:schemeClr val="tx1"/>
                </a:solidFill>
                <a:latin typeface="Segoe UI" panose="020B0502040204020203" pitchFamily="34" charset="0"/>
                <a:cs typeface="Segoe UI" panose="020B0502040204020203" pitchFamily="34" charset="0"/>
              </a:rPr>
              <a:t>Agenda</a:t>
            </a:r>
            <a:endParaRPr lang="en-US" sz="3600" b="1" dirty="0">
              <a:solidFill>
                <a:schemeClr val="tx1"/>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619D934-FE84-5597-E37D-56B4AC61D889}"/>
              </a:ext>
            </a:extLst>
          </p:cNvPr>
          <p:cNvGrpSpPr/>
          <p:nvPr/>
        </p:nvGrpSpPr>
        <p:grpSpPr>
          <a:xfrm>
            <a:off x="1059197" y="1664015"/>
            <a:ext cx="10073607" cy="3956549"/>
            <a:chOff x="1208884" y="1664015"/>
            <a:chExt cx="10073607" cy="3956549"/>
          </a:xfrm>
        </p:grpSpPr>
        <p:sp>
          <p:nvSpPr>
            <p:cNvPr id="3" name="Google Shape;171;p34">
              <a:extLst>
                <a:ext uri="{FF2B5EF4-FFF2-40B4-BE49-F238E27FC236}">
                  <a16:creationId xmlns:a16="http://schemas.microsoft.com/office/drawing/2014/main" id="{345BD04C-1207-B00B-4F42-1112F0810526}"/>
                </a:ext>
              </a:extLst>
            </p:cNvPr>
            <p:cNvSpPr txBox="1">
              <a:spLocks/>
            </p:cNvSpPr>
            <p:nvPr/>
          </p:nvSpPr>
          <p:spPr>
            <a:xfrm>
              <a:off x="2117007" y="1664015"/>
              <a:ext cx="2484015"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Microsoft Fabric - unified solution</a:t>
              </a:r>
            </a:p>
          </p:txBody>
        </p:sp>
        <p:sp>
          <p:nvSpPr>
            <p:cNvPr id="4" name="Google Shape;174;p34">
              <a:extLst>
                <a:ext uri="{FF2B5EF4-FFF2-40B4-BE49-F238E27FC236}">
                  <a16:creationId xmlns:a16="http://schemas.microsoft.com/office/drawing/2014/main" id="{E09B3F08-352A-CD86-1579-AF659C662048}"/>
                </a:ext>
              </a:extLst>
            </p:cNvPr>
            <p:cNvSpPr txBox="1">
              <a:spLocks/>
            </p:cNvSpPr>
            <p:nvPr/>
          </p:nvSpPr>
          <p:spPr>
            <a:xfrm>
              <a:off x="2117007" y="2345213"/>
              <a:ext cx="2484016"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Microsoft Fabric - for the era of AI </a:t>
              </a:r>
            </a:p>
          </p:txBody>
        </p:sp>
        <p:sp>
          <p:nvSpPr>
            <p:cNvPr id="5" name="Google Shape;176;p34">
              <a:extLst>
                <a:ext uri="{FF2B5EF4-FFF2-40B4-BE49-F238E27FC236}">
                  <a16:creationId xmlns:a16="http://schemas.microsoft.com/office/drawing/2014/main" id="{EA05B92A-4E5C-CB5D-0BD9-2A58A4872D93}"/>
                </a:ext>
              </a:extLst>
            </p:cNvPr>
            <p:cNvSpPr txBox="1">
              <a:spLocks/>
            </p:cNvSpPr>
            <p:nvPr/>
          </p:nvSpPr>
          <p:spPr>
            <a:xfrm>
              <a:off x="2117007" y="3102464"/>
              <a:ext cx="3603485"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r>
                <a:rPr lang="en-US" sz="1100" dirty="0">
                  <a:solidFill>
                    <a:schemeClr val="tx1"/>
                  </a:solidFill>
                  <a:latin typeface="Segoe UI" panose="020B0502040204020203" pitchFamily="34" charset="0"/>
                  <a:cs typeface="Segoe UI" panose="020B0502040204020203" pitchFamily="34" charset="0"/>
                </a:rPr>
                <a:t>Fabric Home</a:t>
              </a:r>
              <a:r>
                <a:rPr lang="en-US" sz="1100" kern="0" dirty="0">
                  <a:solidFill>
                    <a:schemeClr val="tx1"/>
                  </a:solidFill>
                  <a:latin typeface="Segoe UI" panose="020B0502040204020203" pitchFamily="34" charset="0"/>
                  <a:cs typeface="Segoe UI" panose="020B0502040204020203" pitchFamily="34" charset="0"/>
                </a:rPr>
                <a:t> &amp; Experience </a:t>
              </a:r>
              <a:endParaRPr lang="en-US" sz="1100" dirty="0">
                <a:solidFill>
                  <a:schemeClr val="tx1"/>
                </a:solidFill>
                <a:latin typeface="Segoe UI" panose="020B0502040204020203" pitchFamily="34" charset="0"/>
                <a:cs typeface="Segoe UI" panose="020B0502040204020203" pitchFamily="34" charset="0"/>
              </a:endParaRPr>
            </a:p>
          </p:txBody>
        </p:sp>
        <p:sp>
          <p:nvSpPr>
            <p:cNvPr id="6" name="Google Shape;176;p34">
              <a:extLst>
                <a:ext uri="{FF2B5EF4-FFF2-40B4-BE49-F238E27FC236}">
                  <a16:creationId xmlns:a16="http://schemas.microsoft.com/office/drawing/2014/main" id="{00B1D493-0D05-91C9-7EFA-AC4C028823B0}"/>
                </a:ext>
              </a:extLst>
            </p:cNvPr>
            <p:cNvSpPr txBox="1">
              <a:spLocks/>
            </p:cNvSpPr>
            <p:nvPr/>
          </p:nvSpPr>
          <p:spPr>
            <a:xfrm>
              <a:off x="2117008" y="3707609"/>
              <a:ext cx="2022830"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One</a:t>
              </a:r>
              <a:r>
                <a:rPr lang="en-US" sz="1100" dirty="0">
                  <a:solidFill>
                    <a:schemeClr val="tx1"/>
                  </a:solidFill>
                </a:rPr>
                <a:t> </a:t>
              </a:r>
              <a:r>
                <a:rPr lang="en-US" sz="1100" dirty="0">
                  <a:solidFill>
                    <a:schemeClr val="tx1"/>
                  </a:solidFill>
                  <a:latin typeface="Segoe UI" panose="020B0502040204020203" pitchFamily="34" charset="0"/>
                  <a:cs typeface="Segoe UI" panose="020B0502040204020203" pitchFamily="34" charset="0"/>
                </a:rPr>
                <a:t>Lake</a:t>
              </a:r>
            </a:p>
          </p:txBody>
        </p:sp>
        <p:sp>
          <p:nvSpPr>
            <p:cNvPr id="8" name="Google Shape;176;p34">
              <a:extLst>
                <a:ext uri="{FF2B5EF4-FFF2-40B4-BE49-F238E27FC236}">
                  <a16:creationId xmlns:a16="http://schemas.microsoft.com/office/drawing/2014/main" id="{9330F5CB-0587-054A-C074-6AC3C2F8A633}"/>
                </a:ext>
              </a:extLst>
            </p:cNvPr>
            <p:cNvSpPr txBox="1">
              <a:spLocks/>
            </p:cNvSpPr>
            <p:nvPr/>
          </p:nvSpPr>
          <p:spPr>
            <a:xfrm>
              <a:off x="8473459" y="1664015"/>
              <a:ext cx="2243690"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One Lake Data Hub</a:t>
              </a:r>
            </a:p>
          </p:txBody>
        </p:sp>
        <p:cxnSp>
          <p:nvCxnSpPr>
            <p:cNvPr id="9" name="Google Shape;183;p34">
              <a:extLst>
                <a:ext uri="{FF2B5EF4-FFF2-40B4-BE49-F238E27FC236}">
                  <a16:creationId xmlns:a16="http://schemas.microsoft.com/office/drawing/2014/main" id="{C04E7248-4DFC-EEB0-BF70-4B1302899D7C}"/>
                </a:ext>
              </a:extLst>
            </p:cNvPr>
            <p:cNvCxnSpPr>
              <a:cxnSpLocks/>
            </p:cNvCxnSpPr>
            <p:nvPr/>
          </p:nvCxnSpPr>
          <p:spPr>
            <a:xfrm rot="10800000">
              <a:off x="1614844" y="1953392"/>
              <a:ext cx="292827" cy="0"/>
            </a:xfrm>
            <a:prstGeom prst="straightConnector1">
              <a:avLst/>
            </a:prstGeom>
            <a:noFill/>
            <a:ln w="19050" cap="flat" cmpd="sng">
              <a:solidFill>
                <a:srgbClr val="E66134"/>
              </a:solidFill>
              <a:prstDash val="solid"/>
              <a:round/>
              <a:headEnd type="none" w="med" len="med"/>
              <a:tailEnd type="none" w="med" len="med"/>
            </a:ln>
          </p:spPr>
        </p:cxnSp>
        <p:cxnSp>
          <p:nvCxnSpPr>
            <p:cNvPr id="10" name="Google Shape;184;p34">
              <a:extLst>
                <a:ext uri="{FF2B5EF4-FFF2-40B4-BE49-F238E27FC236}">
                  <a16:creationId xmlns:a16="http://schemas.microsoft.com/office/drawing/2014/main" id="{A27D41A7-A458-CF63-AA76-F0EDEDB17689}"/>
                </a:ext>
              </a:extLst>
            </p:cNvPr>
            <p:cNvCxnSpPr>
              <a:cxnSpLocks/>
            </p:cNvCxnSpPr>
            <p:nvPr/>
          </p:nvCxnSpPr>
          <p:spPr>
            <a:xfrm rot="10800000">
              <a:off x="1614844" y="2633455"/>
              <a:ext cx="292827" cy="0"/>
            </a:xfrm>
            <a:prstGeom prst="straightConnector1">
              <a:avLst/>
            </a:prstGeom>
            <a:noFill/>
            <a:ln w="19050" cap="flat" cmpd="sng">
              <a:solidFill>
                <a:srgbClr val="E66134"/>
              </a:solidFill>
              <a:prstDash val="solid"/>
              <a:round/>
              <a:headEnd type="none" w="med" len="med"/>
              <a:tailEnd type="none" w="med" len="med"/>
            </a:ln>
          </p:spPr>
        </p:cxnSp>
        <p:cxnSp>
          <p:nvCxnSpPr>
            <p:cNvPr id="11" name="Google Shape;185;p34">
              <a:extLst>
                <a:ext uri="{FF2B5EF4-FFF2-40B4-BE49-F238E27FC236}">
                  <a16:creationId xmlns:a16="http://schemas.microsoft.com/office/drawing/2014/main" id="{19AB7CE7-2CC1-7491-8187-D420D6C148A3}"/>
                </a:ext>
              </a:extLst>
            </p:cNvPr>
            <p:cNvCxnSpPr>
              <a:cxnSpLocks/>
            </p:cNvCxnSpPr>
            <p:nvPr/>
          </p:nvCxnSpPr>
          <p:spPr>
            <a:xfrm rot="10800000">
              <a:off x="1614844" y="3313518"/>
              <a:ext cx="292827" cy="0"/>
            </a:xfrm>
            <a:prstGeom prst="straightConnector1">
              <a:avLst/>
            </a:prstGeom>
            <a:noFill/>
            <a:ln w="19050" cap="flat" cmpd="sng">
              <a:solidFill>
                <a:srgbClr val="E66134"/>
              </a:solidFill>
              <a:prstDash val="solid"/>
              <a:round/>
              <a:headEnd type="none" w="med" len="med"/>
              <a:tailEnd type="none" w="med" len="med"/>
            </a:ln>
          </p:spPr>
        </p:cxnSp>
        <p:cxnSp>
          <p:nvCxnSpPr>
            <p:cNvPr id="12" name="Google Shape;186;p34">
              <a:extLst>
                <a:ext uri="{FF2B5EF4-FFF2-40B4-BE49-F238E27FC236}">
                  <a16:creationId xmlns:a16="http://schemas.microsoft.com/office/drawing/2014/main" id="{0F54F94D-0335-3ED6-D189-A818D59ED045}"/>
                </a:ext>
              </a:extLst>
            </p:cNvPr>
            <p:cNvCxnSpPr>
              <a:cxnSpLocks/>
            </p:cNvCxnSpPr>
            <p:nvPr/>
          </p:nvCxnSpPr>
          <p:spPr>
            <a:xfrm rot="10800000">
              <a:off x="1614844" y="3993581"/>
              <a:ext cx="292827" cy="0"/>
            </a:xfrm>
            <a:prstGeom prst="straightConnector1">
              <a:avLst/>
            </a:prstGeom>
            <a:noFill/>
            <a:ln w="19050" cap="flat" cmpd="sng">
              <a:solidFill>
                <a:srgbClr val="E66134"/>
              </a:solidFill>
              <a:prstDash val="solid"/>
              <a:round/>
              <a:headEnd type="none" w="med" len="med"/>
              <a:tailEnd type="none" w="med" len="med"/>
            </a:ln>
          </p:spPr>
        </p:cxnSp>
        <p:cxnSp>
          <p:nvCxnSpPr>
            <p:cNvPr id="13" name="Google Shape;186;p34">
              <a:extLst>
                <a:ext uri="{FF2B5EF4-FFF2-40B4-BE49-F238E27FC236}">
                  <a16:creationId xmlns:a16="http://schemas.microsoft.com/office/drawing/2014/main" id="{ABEED17B-59BB-F599-69AD-2B3253562434}"/>
                </a:ext>
              </a:extLst>
            </p:cNvPr>
            <p:cNvCxnSpPr>
              <a:cxnSpLocks/>
            </p:cNvCxnSpPr>
            <p:nvPr/>
          </p:nvCxnSpPr>
          <p:spPr>
            <a:xfrm rot="10800000">
              <a:off x="1614844" y="5353707"/>
              <a:ext cx="292827" cy="0"/>
            </a:xfrm>
            <a:prstGeom prst="straightConnector1">
              <a:avLst/>
            </a:prstGeom>
            <a:noFill/>
            <a:ln w="19050" cap="flat" cmpd="sng">
              <a:solidFill>
                <a:srgbClr val="E66134"/>
              </a:solidFill>
              <a:prstDash val="solid"/>
              <a:round/>
              <a:headEnd type="none" w="med" len="med"/>
              <a:tailEnd type="none" w="med" len="med"/>
            </a:ln>
          </p:spPr>
        </p:cxnSp>
        <p:sp>
          <p:nvSpPr>
            <p:cNvPr id="14" name="Google Shape;173;p34">
              <a:extLst>
                <a:ext uri="{FF2B5EF4-FFF2-40B4-BE49-F238E27FC236}">
                  <a16:creationId xmlns:a16="http://schemas.microsoft.com/office/drawing/2014/main" id="{0DA8A064-F311-8225-1E5A-85D89C230F22}"/>
                </a:ext>
              </a:extLst>
            </p:cNvPr>
            <p:cNvSpPr txBox="1">
              <a:spLocks/>
            </p:cNvSpPr>
            <p:nvPr/>
          </p:nvSpPr>
          <p:spPr>
            <a:xfrm>
              <a:off x="1208884" y="1722251"/>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1</a:t>
              </a:r>
            </a:p>
          </p:txBody>
        </p:sp>
        <p:sp>
          <p:nvSpPr>
            <p:cNvPr id="15" name="Google Shape;175;p34">
              <a:extLst>
                <a:ext uri="{FF2B5EF4-FFF2-40B4-BE49-F238E27FC236}">
                  <a16:creationId xmlns:a16="http://schemas.microsoft.com/office/drawing/2014/main" id="{CE80D995-DF25-37BF-EB9E-385CD20191DE}"/>
                </a:ext>
              </a:extLst>
            </p:cNvPr>
            <p:cNvSpPr txBox="1">
              <a:spLocks/>
            </p:cNvSpPr>
            <p:nvPr/>
          </p:nvSpPr>
          <p:spPr>
            <a:xfrm>
              <a:off x="1208884" y="2427610"/>
              <a:ext cx="475488" cy="371517"/>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2</a:t>
              </a:r>
            </a:p>
          </p:txBody>
        </p:sp>
        <p:sp>
          <p:nvSpPr>
            <p:cNvPr id="16" name="Google Shape;177;p34">
              <a:extLst>
                <a:ext uri="{FF2B5EF4-FFF2-40B4-BE49-F238E27FC236}">
                  <a16:creationId xmlns:a16="http://schemas.microsoft.com/office/drawing/2014/main" id="{0D59074D-D190-4C70-7C33-CF5A7AEE8D3A}"/>
                </a:ext>
              </a:extLst>
            </p:cNvPr>
            <p:cNvSpPr txBox="1">
              <a:spLocks/>
            </p:cNvSpPr>
            <p:nvPr/>
          </p:nvSpPr>
          <p:spPr>
            <a:xfrm>
              <a:off x="1208884" y="3042203"/>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3</a:t>
              </a:r>
            </a:p>
          </p:txBody>
        </p:sp>
        <p:sp>
          <p:nvSpPr>
            <p:cNvPr id="17" name="Google Shape;179;p34">
              <a:extLst>
                <a:ext uri="{FF2B5EF4-FFF2-40B4-BE49-F238E27FC236}">
                  <a16:creationId xmlns:a16="http://schemas.microsoft.com/office/drawing/2014/main" id="{235156BC-431F-0FCC-3677-694E58F20835}"/>
                </a:ext>
              </a:extLst>
            </p:cNvPr>
            <p:cNvSpPr txBox="1">
              <a:spLocks/>
            </p:cNvSpPr>
            <p:nvPr/>
          </p:nvSpPr>
          <p:spPr>
            <a:xfrm>
              <a:off x="1208884" y="3747562"/>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4</a:t>
              </a:r>
            </a:p>
          </p:txBody>
        </p:sp>
        <p:sp>
          <p:nvSpPr>
            <p:cNvPr id="18" name="Google Shape;179;p34">
              <a:extLst>
                <a:ext uri="{FF2B5EF4-FFF2-40B4-BE49-F238E27FC236}">
                  <a16:creationId xmlns:a16="http://schemas.microsoft.com/office/drawing/2014/main" id="{DA75D02B-6228-CA54-7990-90ADB7A410DC}"/>
                </a:ext>
              </a:extLst>
            </p:cNvPr>
            <p:cNvSpPr txBox="1">
              <a:spLocks/>
            </p:cNvSpPr>
            <p:nvPr/>
          </p:nvSpPr>
          <p:spPr>
            <a:xfrm>
              <a:off x="1208884" y="4452921"/>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5</a:t>
              </a:r>
            </a:p>
          </p:txBody>
        </p:sp>
        <p:sp>
          <p:nvSpPr>
            <p:cNvPr id="19" name="Google Shape;173;p34">
              <a:extLst>
                <a:ext uri="{FF2B5EF4-FFF2-40B4-BE49-F238E27FC236}">
                  <a16:creationId xmlns:a16="http://schemas.microsoft.com/office/drawing/2014/main" id="{F8BBCCF5-A80B-58B3-D25E-1248742A76F9}"/>
                </a:ext>
              </a:extLst>
            </p:cNvPr>
            <p:cNvSpPr txBox="1">
              <a:spLocks/>
            </p:cNvSpPr>
            <p:nvPr/>
          </p:nvSpPr>
          <p:spPr>
            <a:xfrm>
              <a:off x="7508768" y="1722251"/>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7</a:t>
              </a:r>
            </a:p>
          </p:txBody>
        </p:sp>
        <p:sp>
          <p:nvSpPr>
            <p:cNvPr id="20" name="Google Shape;175;p34">
              <a:extLst>
                <a:ext uri="{FF2B5EF4-FFF2-40B4-BE49-F238E27FC236}">
                  <a16:creationId xmlns:a16="http://schemas.microsoft.com/office/drawing/2014/main" id="{E47B6913-C2D7-C978-5FA4-0C779B60684F}"/>
                </a:ext>
              </a:extLst>
            </p:cNvPr>
            <p:cNvSpPr txBox="1">
              <a:spLocks/>
            </p:cNvSpPr>
            <p:nvPr/>
          </p:nvSpPr>
          <p:spPr>
            <a:xfrm>
              <a:off x="7508768" y="2404918"/>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8</a:t>
              </a:r>
            </a:p>
          </p:txBody>
        </p:sp>
        <p:sp>
          <p:nvSpPr>
            <p:cNvPr id="21" name="Google Shape;177;p34">
              <a:extLst>
                <a:ext uri="{FF2B5EF4-FFF2-40B4-BE49-F238E27FC236}">
                  <a16:creationId xmlns:a16="http://schemas.microsoft.com/office/drawing/2014/main" id="{914E6A3F-06FD-3332-0BAF-78187E94DBDE}"/>
                </a:ext>
              </a:extLst>
            </p:cNvPr>
            <p:cNvSpPr txBox="1">
              <a:spLocks/>
            </p:cNvSpPr>
            <p:nvPr/>
          </p:nvSpPr>
          <p:spPr>
            <a:xfrm>
              <a:off x="7508768" y="3087585"/>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lang="en" sz="2000" kern="0" dirty="0">
                  <a:solidFill>
                    <a:schemeClr val="tx1"/>
                  </a:solidFill>
                  <a:latin typeface="Cairo ExtraBold" pitchFamily="2" charset="-78"/>
                  <a:cs typeface="Cairo ExtraBold" pitchFamily="2" charset="-78"/>
                </a:rPr>
                <a:t>9</a:t>
              </a:r>
              <a:endPar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endParaRPr>
            </a:p>
          </p:txBody>
        </p:sp>
        <p:cxnSp>
          <p:nvCxnSpPr>
            <p:cNvPr id="22" name="Google Shape;186;p34">
              <a:extLst>
                <a:ext uri="{FF2B5EF4-FFF2-40B4-BE49-F238E27FC236}">
                  <a16:creationId xmlns:a16="http://schemas.microsoft.com/office/drawing/2014/main" id="{47898CFC-D840-445E-3D38-9ACC7CE8A191}"/>
                </a:ext>
              </a:extLst>
            </p:cNvPr>
            <p:cNvCxnSpPr>
              <a:cxnSpLocks/>
            </p:cNvCxnSpPr>
            <p:nvPr/>
          </p:nvCxnSpPr>
          <p:spPr>
            <a:xfrm rot="10800000">
              <a:off x="7969954" y="1953393"/>
              <a:ext cx="292827" cy="0"/>
            </a:xfrm>
            <a:prstGeom prst="straightConnector1">
              <a:avLst/>
            </a:prstGeom>
            <a:noFill/>
            <a:ln w="19050" cap="flat" cmpd="sng">
              <a:solidFill>
                <a:srgbClr val="E66134"/>
              </a:solidFill>
              <a:prstDash val="solid"/>
              <a:round/>
              <a:headEnd type="none" w="med" len="med"/>
              <a:tailEnd type="none" w="med" len="med"/>
            </a:ln>
          </p:spPr>
        </p:cxnSp>
        <p:sp>
          <p:nvSpPr>
            <p:cNvPr id="23" name="Google Shape;176;p34">
              <a:extLst>
                <a:ext uri="{FF2B5EF4-FFF2-40B4-BE49-F238E27FC236}">
                  <a16:creationId xmlns:a16="http://schemas.microsoft.com/office/drawing/2014/main" id="{7F6B0FAD-4367-704C-0D50-90170044529A}"/>
                </a:ext>
              </a:extLst>
            </p:cNvPr>
            <p:cNvSpPr txBox="1">
              <a:spLocks/>
            </p:cNvSpPr>
            <p:nvPr/>
          </p:nvSpPr>
          <p:spPr>
            <a:xfrm>
              <a:off x="2117008" y="4388807"/>
              <a:ext cx="2484016"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One Copy For all computes</a:t>
              </a:r>
            </a:p>
          </p:txBody>
        </p:sp>
        <p:cxnSp>
          <p:nvCxnSpPr>
            <p:cNvPr id="24" name="Google Shape;186;p34">
              <a:extLst>
                <a:ext uri="{FF2B5EF4-FFF2-40B4-BE49-F238E27FC236}">
                  <a16:creationId xmlns:a16="http://schemas.microsoft.com/office/drawing/2014/main" id="{E785976D-FF8C-DCA2-4686-37A632DA1D5E}"/>
                </a:ext>
              </a:extLst>
            </p:cNvPr>
            <p:cNvCxnSpPr>
              <a:cxnSpLocks/>
            </p:cNvCxnSpPr>
            <p:nvPr/>
          </p:nvCxnSpPr>
          <p:spPr>
            <a:xfrm rot="10800000">
              <a:off x="1614844" y="4673644"/>
              <a:ext cx="292827" cy="0"/>
            </a:xfrm>
            <a:prstGeom prst="straightConnector1">
              <a:avLst/>
            </a:prstGeom>
            <a:noFill/>
            <a:ln w="19050" cap="flat" cmpd="sng">
              <a:solidFill>
                <a:srgbClr val="E66134"/>
              </a:solidFill>
              <a:prstDash val="solid"/>
              <a:round/>
              <a:headEnd type="none" w="med" len="med"/>
              <a:tailEnd type="none" w="med" len="med"/>
            </a:ln>
          </p:spPr>
        </p:cxnSp>
        <p:sp>
          <p:nvSpPr>
            <p:cNvPr id="25" name="Google Shape;176;p34">
              <a:extLst>
                <a:ext uri="{FF2B5EF4-FFF2-40B4-BE49-F238E27FC236}">
                  <a16:creationId xmlns:a16="http://schemas.microsoft.com/office/drawing/2014/main" id="{DF2A6329-8A15-5B5C-73A6-DBF757513DE9}"/>
                </a:ext>
              </a:extLst>
            </p:cNvPr>
            <p:cNvSpPr txBox="1">
              <a:spLocks/>
            </p:cNvSpPr>
            <p:nvPr/>
          </p:nvSpPr>
          <p:spPr>
            <a:xfrm>
              <a:off x="2117008" y="5070007"/>
              <a:ext cx="2784366"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One Lake Scenarios</a:t>
              </a:r>
            </a:p>
          </p:txBody>
        </p:sp>
        <p:sp>
          <p:nvSpPr>
            <p:cNvPr id="26" name="Google Shape;179;p34">
              <a:extLst>
                <a:ext uri="{FF2B5EF4-FFF2-40B4-BE49-F238E27FC236}">
                  <a16:creationId xmlns:a16="http://schemas.microsoft.com/office/drawing/2014/main" id="{404A6787-019A-6E43-646D-4B7533C1FDD2}"/>
                </a:ext>
              </a:extLst>
            </p:cNvPr>
            <p:cNvSpPr txBox="1">
              <a:spLocks/>
            </p:cNvSpPr>
            <p:nvPr/>
          </p:nvSpPr>
          <p:spPr>
            <a:xfrm>
              <a:off x="1208884" y="5158281"/>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lang="en" sz="2000" kern="0" dirty="0">
                  <a:solidFill>
                    <a:schemeClr val="tx1"/>
                  </a:solidFill>
                  <a:latin typeface="Cairo ExtraBold" pitchFamily="2" charset="-78"/>
                  <a:cs typeface="Cairo ExtraBold" pitchFamily="2" charset="-78"/>
                </a:rPr>
                <a:t>6</a:t>
              </a:r>
              <a:endPar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endParaRPr>
            </a:p>
          </p:txBody>
        </p:sp>
        <p:cxnSp>
          <p:nvCxnSpPr>
            <p:cNvPr id="27" name="Google Shape;186;p34">
              <a:extLst>
                <a:ext uri="{FF2B5EF4-FFF2-40B4-BE49-F238E27FC236}">
                  <a16:creationId xmlns:a16="http://schemas.microsoft.com/office/drawing/2014/main" id="{DEA6876A-2895-816C-ED26-6671727AC13B}"/>
                </a:ext>
              </a:extLst>
            </p:cNvPr>
            <p:cNvCxnSpPr>
              <a:cxnSpLocks/>
            </p:cNvCxnSpPr>
            <p:nvPr/>
          </p:nvCxnSpPr>
          <p:spPr>
            <a:xfrm rot="10800000">
              <a:off x="7969954" y="2633456"/>
              <a:ext cx="292827" cy="0"/>
            </a:xfrm>
            <a:prstGeom prst="straightConnector1">
              <a:avLst/>
            </a:prstGeom>
            <a:noFill/>
            <a:ln w="19050" cap="flat" cmpd="sng">
              <a:solidFill>
                <a:srgbClr val="E66134"/>
              </a:solidFill>
              <a:prstDash val="solid"/>
              <a:round/>
              <a:headEnd type="none" w="med" len="med"/>
              <a:tailEnd type="none" w="med" len="med"/>
            </a:ln>
          </p:spPr>
        </p:cxnSp>
        <p:sp>
          <p:nvSpPr>
            <p:cNvPr id="28" name="Google Shape;176;p34">
              <a:extLst>
                <a:ext uri="{FF2B5EF4-FFF2-40B4-BE49-F238E27FC236}">
                  <a16:creationId xmlns:a16="http://schemas.microsoft.com/office/drawing/2014/main" id="{E1ED8B8D-0B83-691E-0F86-C0B5FDE78931}"/>
                </a:ext>
              </a:extLst>
            </p:cNvPr>
            <p:cNvSpPr txBox="1">
              <a:spLocks/>
            </p:cNvSpPr>
            <p:nvPr/>
          </p:nvSpPr>
          <p:spPr>
            <a:xfrm>
              <a:off x="8473459" y="2345213"/>
              <a:ext cx="2243690"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Fabric Terminology</a:t>
              </a:r>
            </a:p>
          </p:txBody>
        </p:sp>
        <p:sp>
          <p:nvSpPr>
            <p:cNvPr id="29" name="Google Shape;176;p34">
              <a:extLst>
                <a:ext uri="{FF2B5EF4-FFF2-40B4-BE49-F238E27FC236}">
                  <a16:creationId xmlns:a16="http://schemas.microsoft.com/office/drawing/2014/main" id="{22094A19-05C0-FDAD-EA63-FE9856795D05}"/>
                </a:ext>
              </a:extLst>
            </p:cNvPr>
            <p:cNvSpPr txBox="1">
              <a:spLocks/>
            </p:cNvSpPr>
            <p:nvPr/>
          </p:nvSpPr>
          <p:spPr>
            <a:xfrm>
              <a:off x="8445442" y="3032757"/>
              <a:ext cx="2540329"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Fabric Capacity</a:t>
              </a:r>
              <a:endParaRPr lang="en-EG" sz="1100" dirty="0">
                <a:solidFill>
                  <a:schemeClr val="tx1"/>
                </a:solidFill>
                <a:latin typeface="Segoe UI" panose="020B0502040204020203" pitchFamily="34" charset="0"/>
                <a:cs typeface="Segoe UI" panose="020B0502040204020203" pitchFamily="34" charset="0"/>
              </a:endParaRPr>
            </a:p>
          </p:txBody>
        </p:sp>
        <p:cxnSp>
          <p:nvCxnSpPr>
            <p:cNvPr id="30" name="Google Shape;186;p34">
              <a:extLst>
                <a:ext uri="{FF2B5EF4-FFF2-40B4-BE49-F238E27FC236}">
                  <a16:creationId xmlns:a16="http://schemas.microsoft.com/office/drawing/2014/main" id="{ACF5E1AA-2737-A7D2-9539-A5AF3C791B97}"/>
                </a:ext>
              </a:extLst>
            </p:cNvPr>
            <p:cNvCxnSpPr>
              <a:cxnSpLocks/>
            </p:cNvCxnSpPr>
            <p:nvPr/>
          </p:nvCxnSpPr>
          <p:spPr>
            <a:xfrm rot="10800000">
              <a:off x="7969954" y="3313519"/>
              <a:ext cx="292827" cy="0"/>
            </a:xfrm>
            <a:prstGeom prst="straightConnector1">
              <a:avLst/>
            </a:prstGeom>
            <a:noFill/>
            <a:ln w="19050" cap="flat" cmpd="sng">
              <a:solidFill>
                <a:srgbClr val="E66134"/>
              </a:solidFill>
              <a:prstDash val="solid"/>
              <a:round/>
              <a:headEnd type="none" w="med" len="med"/>
              <a:tailEnd type="none" w="med" len="med"/>
            </a:ln>
          </p:spPr>
        </p:cxnSp>
        <p:sp>
          <p:nvSpPr>
            <p:cNvPr id="31" name="Google Shape;177;p34">
              <a:extLst>
                <a:ext uri="{FF2B5EF4-FFF2-40B4-BE49-F238E27FC236}">
                  <a16:creationId xmlns:a16="http://schemas.microsoft.com/office/drawing/2014/main" id="{112F7E16-C779-2244-17CF-D9D257CA103F}"/>
                </a:ext>
              </a:extLst>
            </p:cNvPr>
            <p:cNvSpPr txBox="1">
              <a:spLocks/>
            </p:cNvSpPr>
            <p:nvPr/>
          </p:nvSpPr>
          <p:spPr>
            <a:xfrm>
              <a:off x="7508768" y="3770252"/>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10</a:t>
              </a:r>
            </a:p>
          </p:txBody>
        </p:sp>
        <p:sp>
          <p:nvSpPr>
            <p:cNvPr id="32" name="Google Shape;176;p34">
              <a:extLst>
                <a:ext uri="{FF2B5EF4-FFF2-40B4-BE49-F238E27FC236}">
                  <a16:creationId xmlns:a16="http://schemas.microsoft.com/office/drawing/2014/main" id="{E1321EF7-F798-7802-D1A5-12772631F3DF}"/>
                </a:ext>
              </a:extLst>
            </p:cNvPr>
            <p:cNvSpPr txBox="1">
              <a:spLocks/>
            </p:cNvSpPr>
            <p:nvPr/>
          </p:nvSpPr>
          <p:spPr>
            <a:xfrm>
              <a:off x="8473459" y="3707609"/>
              <a:ext cx="2809032"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ctr"/>
              <a:r>
                <a:rPr lang="en-US" sz="1100" b="1" dirty="0">
                  <a:solidFill>
                    <a:schemeClr val="tx1"/>
                  </a:solidFill>
                  <a:effectLst/>
                  <a:latin typeface="Helvetica" pitchFamily="2" charset="0"/>
                </a:rPr>
                <a:t>MS Fabric as a Complete Data Platform</a:t>
              </a:r>
            </a:p>
          </p:txBody>
        </p:sp>
        <p:cxnSp>
          <p:nvCxnSpPr>
            <p:cNvPr id="33" name="Google Shape;186;p34">
              <a:extLst>
                <a:ext uri="{FF2B5EF4-FFF2-40B4-BE49-F238E27FC236}">
                  <a16:creationId xmlns:a16="http://schemas.microsoft.com/office/drawing/2014/main" id="{76490592-75AA-7B45-35E8-3387BFD0D427}"/>
                </a:ext>
              </a:extLst>
            </p:cNvPr>
            <p:cNvCxnSpPr>
              <a:cxnSpLocks/>
            </p:cNvCxnSpPr>
            <p:nvPr/>
          </p:nvCxnSpPr>
          <p:spPr>
            <a:xfrm rot="10800000">
              <a:off x="7969954" y="3993582"/>
              <a:ext cx="292827" cy="0"/>
            </a:xfrm>
            <a:prstGeom prst="straightConnector1">
              <a:avLst/>
            </a:prstGeom>
            <a:noFill/>
            <a:ln w="19050" cap="flat" cmpd="sng">
              <a:solidFill>
                <a:srgbClr val="E66134"/>
              </a:solidFill>
              <a:prstDash val="solid"/>
              <a:round/>
              <a:headEnd type="none" w="med" len="med"/>
              <a:tailEnd type="none" w="med" len="med"/>
            </a:ln>
          </p:spPr>
        </p:cxnSp>
        <p:sp>
          <p:nvSpPr>
            <p:cNvPr id="34" name="Google Shape;177;p34">
              <a:extLst>
                <a:ext uri="{FF2B5EF4-FFF2-40B4-BE49-F238E27FC236}">
                  <a16:creationId xmlns:a16="http://schemas.microsoft.com/office/drawing/2014/main" id="{8F9A7BCC-2F1D-AE9B-F892-75B4E45B664B}"/>
                </a:ext>
              </a:extLst>
            </p:cNvPr>
            <p:cNvSpPr txBox="1">
              <a:spLocks/>
            </p:cNvSpPr>
            <p:nvPr/>
          </p:nvSpPr>
          <p:spPr>
            <a:xfrm>
              <a:off x="7508768" y="4452921"/>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11</a:t>
              </a:r>
            </a:p>
          </p:txBody>
        </p:sp>
        <p:sp>
          <p:nvSpPr>
            <p:cNvPr id="35" name="Google Shape;176;p34">
              <a:extLst>
                <a:ext uri="{FF2B5EF4-FFF2-40B4-BE49-F238E27FC236}">
                  <a16:creationId xmlns:a16="http://schemas.microsoft.com/office/drawing/2014/main" id="{702DA762-021D-688B-D052-28BEF73BC878}"/>
                </a:ext>
              </a:extLst>
            </p:cNvPr>
            <p:cNvSpPr txBox="1">
              <a:spLocks/>
            </p:cNvSpPr>
            <p:nvPr/>
          </p:nvSpPr>
          <p:spPr>
            <a:xfrm>
              <a:off x="8473459" y="4388807"/>
              <a:ext cx="2809032"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Direct Lake</a:t>
              </a:r>
            </a:p>
          </p:txBody>
        </p:sp>
        <p:cxnSp>
          <p:nvCxnSpPr>
            <p:cNvPr id="36" name="Google Shape;186;p34">
              <a:extLst>
                <a:ext uri="{FF2B5EF4-FFF2-40B4-BE49-F238E27FC236}">
                  <a16:creationId xmlns:a16="http://schemas.microsoft.com/office/drawing/2014/main" id="{928972B1-2F45-FAA6-D0D5-6458B199EE5F}"/>
                </a:ext>
              </a:extLst>
            </p:cNvPr>
            <p:cNvCxnSpPr>
              <a:cxnSpLocks/>
            </p:cNvCxnSpPr>
            <p:nvPr/>
          </p:nvCxnSpPr>
          <p:spPr>
            <a:xfrm rot="10800000">
              <a:off x="7969954" y="4673644"/>
              <a:ext cx="292827" cy="0"/>
            </a:xfrm>
            <a:prstGeom prst="straightConnector1">
              <a:avLst/>
            </a:prstGeom>
            <a:noFill/>
            <a:ln w="19050" cap="flat" cmpd="sng">
              <a:solidFill>
                <a:srgbClr val="E66134"/>
              </a:solidFill>
              <a:prstDash val="solid"/>
              <a:round/>
              <a:headEnd type="none" w="med" len="med"/>
              <a:tailEnd type="none" w="med" len="med"/>
            </a:ln>
          </p:spPr>
        </p:cxnSp>
      </p:grpSp>
      <p:sp>
        <p:nvSpPr>
          <p:cNvPr id="37" name="Slide Number Placeholder 12">
            <a:extLst>
              <a:ext uri="{FF2B5EF4-FFF2-40B4-BE49-F238E27FC236}">
                <a16:creationId xmlns:a16="http://schemas.microsoft.com/office/drawing/2014/main" id="{A5D0D078-A6E7-9616-B11B-B6B823229E01}"/>
              </a:ext>
            </a:extLst>
          </p:cNvPr>
          <p:cNvSpPr txBox="1">
            <a:spLocks/>
          </p:cNvSpPr>
          <p:nvPr/>
        </p:nvSpPr>
        <p:spPr>
          <a:xfrm>
            <a:off x="304800" y="6356350"/>
            <a:ext cx="2743200" cy="365125"/>
          </a:xfrm>
          <a:prstGeom prst="rect">
            <a:avLst/>
          </a:prstGeom>
        </p:spPr>
        <p:txBody>
          <a:bodyPr vert="horz" lIns="91440" tIns="45720" rIns="91440" bIns="45720" rtlCol="0" anchor="ctr"/>
          <a:lstStyle>
            <a:defPPr>
              <a:defRPr lang="en-EG"/>
            </a:defPPr>
            <a:lvl1pPr marL="0" algn="l" defTabSz="914400" rtl="0" eaLnBrk="1" latinLnBrk="0" hangingPunct="1">
              <a:defRPr sz="1000" kern="1200">
                <a:solidFill>
                  <a:srgbClr val="3A3150"/>
                </a:solidFill>
                <a:latin typeface="Cairo" pitchFamily="2" charset="-78"/>
                <a:ea typeface="+mn-ea"/>
                <a:cs typeface="Cairo" pitchFamily="2"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F35ED8-308B-4647-9BF2-41A51DF6C760}" type="slidenum">
              <a:rPr lang="en-EG" smtClean="0"/>
              <a:pPr/>
              <a:t>2</a:t>
            </a:fld>
            <a:endParaRPr lang="en-EG" dirty="0"/>
          </a:p>
        </p:txBody>
      </p:sp>
      <p:sp>
        <p:nvSpPr>
          <p:cNvPr id="39" name="Google Shape;177;p34">
            <a:extLst>
              <a:ext uri="{FF2B5EF4-FFF2-40B4-BE49-F238E27FC236}">
                <a16:creationId xmlns:a16="http://schemas.microsoft.com/office/drawing/2014/main" id="{398E2119-3CEA-8BE7-D6D1-D4A472BDE225}"/>
              </a:ext>
            </a:extLst>
          </p:cNvPr>
          <p:cNvSpPr txBox="1">
            <a:spLocks/>
          </p:cNvSpPr>
          <p:nvPr/>
        </p:nvSpPr>
        <p:spPr>
          <a:xfrm>
            <a:off x="7377896" y="5070007"/>
            <a:ext cx="475488" cy="462283"/>
          </a:xfrm>
          <a:prstGeom prst="rect">
            <a:avLst/>
          </a:prstGeom>
          <a:noFill/>
          <a:ln>
            <a:noFill/>
          </a:ln>
        </p:spPr>
        <p:txBody>
          <a:bodyPr spcFirstLastPara="1" wrap="square" lIns="91425" tIns="91425" rIns="91425" bIns="91425"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Abel"/>
              <a:buNone/>
              <a:defRPr sz="4800" b="1" i="0" u="none" strike="noStrike" cap="none">
                <a:solidFill>
                  <a:schemeClr val="accent1"/>
                </a:solidFill>
                <a:latin typeface="Abel"/>
                <a:ea typeface="Abel"/>
                <a:cs typeface="Abel"/>
                <a:sym typeface="Abel"/>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Pts val="4800"/>
              <a:buFont typeface="Abel"/>
              <a:buNone/>
              <a:tabLst/>
              <a:defRPr/>
            </a:pPr>
            <a:r>
              <a:rPr kumimoji="0" lang="en" sz="2000" i="0" u="none" strike="noStrike" kern="0" cap="none" spc="0" normalizeH="0" baseline="0" noProof="0" dirty="0">
                <a:ln>
                  <a:noFill/>
                </a:ln>
                <a:solidFill>
                  <a:schemeClr val="tx1"/>
                </a:solidFill>
                <a:effectLst/>
                <a:uLnTx/>
                <a:uFillTx/>
                <a:latin typeface="Cairo ExtraBold" pitchFamily="2" charset="-78"/>
                <a:cs typeface="Cairo ExtraBold" pitchFamily="2" charset="-78"/>
                <a:sym typeface="Abel"/>
              </a:rPr>
              <a:t>12</a:t>
            </a:r>
          </a:p>
        </p:txBody>
      </p:sp>
      <p:sp>
        <p:nvSpPr>
          <p:cNvPr id="40" name="Google Shape;176;p34">
            <a:extLst>
              <a:ext uri="{FF2B5EF4-FFF2-40B4-BE49-F238E27FC236}">
                <a16:creationId xmlns:a16="http://schemas.microsoft.com/office/drawing/2014/main" id="{B8F27E7D-F481-3BA1-D153-43E57C4086C6}"/>
              </a:ext>
            </a:extLst>
          </p:cNvPr>
          <p:cNvSpPr txBox="1">
            <a:spLocks/>
          </p:cNvSpPr>
          <p:nvPr/>
        </p:nvSpPr>
        <p:spPr>
          <a:xfrm>
            <a:off x="8405006" y="5004754"/>
            <a:ext cx="2809032" cy="4622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200"/>
              <a:buFont typeface="Abel"/>
              <a:buNone/>
              <a:defRPr sz="14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2pPr>
            <a:lvl3pPr marR="0" lvl="2"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3pPr>
            <a:lvl4pPr marR="0" lvl="3"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4pPr>
            <a:lvl5pPr marR="0" lvl="4"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5pPr>
            <a:lvl6pPr marR="0" lvl="5"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6pPr>
            <a:lvl7pPr marR="0" lvl="6"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7pPr>
            <a:lvl8pPr marR="0" lvl="7"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8pPr>
            <a:lvl9pPr marR="0" lvl="8" algn="l" rtl="0">
              <a:lnSpc>
                <a:spcPct val="100000"/>
              </a:lnSpc>
              <a:spcBef>
                <a:spcPts val="0"/>
              </a:spcBef>
              <a:spcAft>
                <a:spcPts val="0"/>
              </a:spcAft>
              <a:buClr>
                <a:srgbClr val="000000"/>
              </a:buClr>
              <a:buSzPts val="1200"/>
              <a:buFont typeface="Abel"/>
              <a:buNone/>
              <a:defRPr sz="1200" b="1" i="0" u="none" strike="noStrike" cap="none">
                <a:solidFill>
                  <a:srgbClr val="000000"/>
                </a:solidFill>
                <a:latin typeface="Abel"/>
                <a:ea typeface="Abel"/>
                <a:cs typeface="Abel"/>
                <a:sym typeface="Abel"/>
              </a:defRPr>
            </a:lvl9pPr>
          </a:lstStyle>
          <a:p>
            <a:pPr algn="l">
              <a:defRPr/>
            </a:pPr>
            <a:r>
              <a:rPr lang="en-US" sz="1100" dirty="0">
                <a:solidFill>
                  <a:schemeClr val="tx1"/>
                </a:solidFill>
                <a:latin typeface="Segoe UI" panose="020B0502040204020203" pitchFamily="34" charset="0"/>
                <a:cs typeface="Segoe UI" panose="020B0502040204020203" pitchFamily="34" charset="0"/>
              </a:rPr>
              <a:t>Microsoft Fabric: Complete Data Platform Without Denodo</a:t>
            </a:r>
          </a:p>
        </p:txBody>
      </p:sp>
      <p:cxnSp>
        <p:nvCxnSpPr>
          <p:cNvPr id="41" name="Google Shape;186;p34">
            <a:extLst>
              <a:ext uri="{FF2B5EF4-FFF2-40B4-BE49-F238E27FC236}">
                <a16:creationId xmlns:a16="http://schemas.microsoft.com/office/drawing/2014/main" id="{46DEDEF0-B250-AEF9-E070-9A71401683ED}"/>
              </a:ext>
            </a:extLst>
          </p:cNvPr>
          <p:cNvCxnSpPr>
            <a:cxnSpLocks/>
          </p:cNvCxnSpPr>
          <p:nvPr/>
        </p:nvCxnSpPr>
        <p:spPr>
          <a:xfrm rot="10800000">
            <a:off x="7853384" y="5289591"/>
            <a:ext cx="292827" cy="0"/>
          </a:xfrm>
          <a:prstGeom prst="straightConnector1">
            <a:avLst/>
          </a:prstGeom>
          <a:noFill/>
          <a:ln w="19050" cap="flat" cmpd="sng">
            <a:solidFill>
              <a:srgbClr val="E66134"/>
            </a:solidFill>
            <a:prstDash val="solid"/>
            <a:round/>
            <a:headEnd type="none" w="med" len="med"/>
            <a:tailEnd type="none" w="med" len="med"/>
          </a:ln>
        </p:spPr>
      </p:cxnSp>
    </p:spTree>
    <p:extLst>
      <p:ext uri="{BB962C8B-B14F-4D97-AF65-F5344CB8AC3E}">
        <p14:creationId xmlns:p14="http://schemas.microsoft.com/office/powerpoint/2010/main" val="27052837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8">
            <a:extLst>
              <a:ext uri="{FF2B5EF4-FFF2-40B4-BE49-F238E27FC236}">
                <a16:creationId xmlns:a16="http://schemas.microsoft.com/office/drawing/2014/main" id="{CD193D36-C3D1-C5D0-30E5-BEFB6F1D10A8}"/>
              </a:ext>
              <a:ext uri="{C183D7F6-B498-43B3-948B-1728B52AA6E4}">
                <adec:decorative xmlns:adec="http://schemas.microsoft.com/office/drawing/2017/decorative" val="1"/>
              </a:ext>
            </a:extLst>
          </p:cNvPr>
          <p:cNvSpPr/>
          <p:nvPr/>
        </p:nvSpPr>
        <p:spPr bwMode="auto">
          <a:xfrm rot="16200000">
            <a:off x="4283164" y="-504565"/>
            <a:ext cx="823474" cy="319373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Rounded Corners 21">
            <a:extLst>
              <a:ext uri="{FF2B5EF4-FFF2-40B4-BE49-F238E27FC236}">
                <a16:creationId xmlns:a16="http://schemas.microsoft.com/office/drawing/2014/main" id="{E459F043-0B67-237F-4E61-E8235CF9819C}"/>
              </a:ext>
              <a:ext uri="{C183D7F6-B498-43B3-948B-1728B52AA6E4}">
                <adec:decorative xmlns:adec="http://schemas.microsoft.com/office/drawing/2017/decorative" val="1"/>
              </a:ext>
            </a:extLst>
          </p:cNvPr>
          <p:cNvSpPr/>
          <p:nvPr/>
        </p:nvSpPr>
        <p:spPr bwMode="auto">
          <a:xfrm>
            <a:off x="6479189" y="667369"/>
            <a:ext cx="1511297" cy="2751024"/>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22">
            <a:extLst>
              <a:ext uri="{FF2B5EF4-FFF2-40B4-BE49-F238E27FC236}">
                <a16:creationId xmlns:a16="http://schemas.microsoft.com/office/drawing/2014/main" id="{670A1132-E3A0-1A73-7F15-61D6C9CE2882}"/>
              </a:ext>
              <a:ext uri="{C183D7F6-B498-43B3-948B-1728B52AA6E4}">
                <adec:decorative xmlns:adec="http://schemas.microsoft.com/office/drawing/2017/decorative" val="1"/>
              </a:ext>
            </a:extLst>
          </p:cNvPr>
          <p:cNvSpPr/>
          <p:nvPr/>
        </p:nvSpPr>
        <p:spPr bwMode="auto">
          <a:xfrm>
            <a:off x="8229408" y="653561"/>
            <a:ext cx="1763852" cy="4503362"/>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1">
            <a:extLst>
              <a:ext uri="{FF2B5EF4-FFF2-40B4-BE49-F238E27FC236}">
                <a16:creationId xmlns:a16="http://schemas.microsoft.com/office/drawing/2014/main" id="{C646593C-B74C-B0E9-0193-F05EDD1270FB}"/>
              </a:ext>
              <a:ext uri="{C183D7F6-B498-43B3-948B-1728B52AA6E4}">
                <adec:decorative xmlns:adec="http://schemas.microsoft.com/office/drawing/2017/decorative" val="1"/>
              </a:ext>
            </a:extLst>
          </p:cNvPr>
          <p:cNvSpPr/>
          <p:nvPr/>
        </p:nvSpPr>
        <p:spPr bwMode="auto">
          <a:xfrm>
            <a:off x="187315" y="623575"/>
            <a:ext cx="1311484" cy="4522434"/>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340CAD3D-1B4F-E0D5-C4A5-7D3C2DE585B4}"/>
              </a:ext>
            </a:extLst>
          </p:cNvPr>
          <p:cNvSpPr txBox="1">
            <a:spLocks/>
          </p:cNvSpPr>
          <p:nvPr/>
        </p:nvSpPr>
        <p:spPr>
          <a:xfrm>
            <a:off x="171330" y="790345"/>
            <a:ext cx="1337353" cy="24081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Data Sources</a:t>
            </a:r>
          </a:p>
        </p:txBody>
      </p:sp>
      <p:sp>
        <p:nvSpPr>
          <p:cNvPr id="10" name="Text Placeholder 8">
            <a:extLst>
              <a:ext uri="{FF2B5EF4-FFF2-40B4-BE49-F238E27FC236}">
                <a16:creationId xmlns:a16="http://schemas.microsoft.com/office/drawing/2014/main" id="{7F212B11-1620-1DE5-70BF-23D3C6968EB8}"/>
              </a:ext>
            </a:extLst>
          </p:cNvPr>
          <p:cNvSpPr txBox="1">
            <a:spLocks/>
          </p:cNvSpPr>
          <p:nvPr/>
        </p:nvSpPr>
        <p:spPr>
          <a:xfrm>
            <a:off x="6400342" y="784281"/>
            <a:ext cx="1736709" cy="229958"/>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Hot Data Store</a:t>
            </a:r>
          </a:p>
        </p:txBody>
      </p:sp>
      <p:sp>
        <p:nvSpPr>
          <p:cNvPr id="11" name="Text Placeholder 10">
            <a:extLst>
              <a:ext uri="{FF2B5EF4-FFF2-40B4-BE49-F238E27FC236}">
                <a16:creationId xmlns:a16="http://schemas.microsoft.com/office/drawing/2014/main" id="{61C894E4-B11C-E034-2B2F-6FF76BD0A4E3}"/>
              </a:ext>
            </a:extLst>
          </p:cNvPr>
          <p:cNvSpPr txBox="1">
            <a:spLocks/>
          </p:cNvSpPr>
          <p:nvPr/>
        </p:nvSpPr>
        <p:spPr>
          <a:xfrm>
            <a:off x="8251975" y="775257"/>
            <a:ext cx="1587000" cy="190883"/>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Data Serving</a:t>
            </a:r>
          </a:p>
        </p:txBody>
      </p:sp>
      <p:sp>
        <p:nvSpPr>
          <p:cNvPr id="12" name="TextBox 11">
            <a:extLst>
              <a:ext uri="{FF2B5EF4-FFF2-40B4-BE49-F238E27FC236}">
                <a16:creationId xmlns:a16="http://schemas.microsoft.com/office/drawing/2014/main" id="{6618DFF6-F7B2-E979-D310-4581A71CDFF1}"/>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C4E2E98B-776E-2656-2388-76F1C564CD16}"/>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14" name="Rectangle: Rounded Corners 71">
            <a:extLst>
              <a:ext uri="{FF2B5EF4-FFF2-40B4-BE49-F238E27FC236}">
                <a16:creationId xmlns:a16="http://schemas.microsoft.com/office/drawing/2014/main" id="{8D7A6845-FC57-0FEE-F40F-A13287B23E34}"/>
              </a:ext>
              <a:ext uri="{C183D7F6-B498-43B3-948B-1728B52AA6E4}">
                <adec:decorative xmlns:adec="http://schemas.microsoft.com/office/drawing/2017/decorative" val="1"/>
              </a:ext>
            </a:extLst>
          </p:cNvPr>
          <p:cNvSpPr/>
          <p:nvPr/>
        </p:nvSpPr>
        <p:spPr bwMode="auto">
          <a:xfrm>
            <a:off x="1714781" y="647416"/>
            <a:ext cx="1217203" cy="4498592"/>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Text Placeholder 6">
            <a:extLst>
              <a:ext uri="{FF2B5EF4-FFF2-40B4-BE49-F238E27FC236}">
                <a16:creationId xmlns:a16="http://schemas.microsoft.com/office/drawing/2014/main" id="{EB08327D-92B8-F7EE-C9A4-F41A11E2EA3D}"/>
              </a:ext>
            </a:extLst>
          </p:cNvPr>
          <p:cNvSpPr txBox="1">
            <a:spLocks/>
          </p:cNvSpPr>
          <p:nvPr/>
        </p:nvSpPr>
        <p:spPr>
          <a:xfrm>
            <a:off x="1654705" y="799442"/>
            <a:ext cx="1337353" cy="24081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Data Ingestion</a:t>
            </a:r>
          </a:p>
        </p:txBody>
      </p:sp>
      <p:sp>
        <p:nvSpPr>
          <p:cNvPr id="19" name="Text Placeholder 5">
            <a:extLst>
              <a:ext uri="{FF2B5EF4-FFF2-40B4-BE49-F238E27FC236}">
                <a16:creationId xmlns:a16="http://schemas.microsoft.com/office/drawing/2014/main" id="{660D7D11-3C6B-8FFB-B250-B5187E676D3E}"/>
              </a:ext>
            </a:extLst>
          </p:cNvPr>
          <p:cNvSpPr txBox="1">
            <a:spLocks/>
          </p:cNvSpPr>
          <p:nvPr/>
        </p:nvSpPr>
        <p:spPr>
          <a:xfrm>
            <a:off x="227238" y="1139997"/>
            <a:ext cx="1187464" cy="538645"/>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Streaming</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dirty="0">
                <a:solidFill>
                  <a:srgbClr val="000000"/>
                </a:solidFill>
                <a:latin typeface="Segoe UI"/>
              </a:rPr>
              <a:t>(Binary / Avro /.)</a:t>
            </a: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Rectangle: Rounded Corners 18">
            <a:extLst>
              <a:ext uri="{FF2B5EF4-FFF2-40B4-BE49-F238E27FC236}">
                <a16:creationId xmlns:a16="http://schemas.microsoft.com/office/drawing/2014/main" id="{59DAB9FD-1F6B-E172-DF29-4CDE4DBDD3D1}"/>
              </a:ext>
              <a:ext uri="{C183D7F6-B498-43B3-948B-1728B52AA6E4}">
                <adec:decorative xmlns:adec="http://schemas.microsoft.com/office/drawing/2017/decorative" val="1"/>
              </a:ext>
            </a:extLst>
          </p:cNvPr>
          <p:cNvSpPr/>
          <p:nvPr/>
        </p:nvSpPr>
        <p:spPr bwMode="auto">
          <a:xfrm rot="16200000">
            <a:off x="4275233" y="375791"/>
            <a:ext cx="817964" cy="3172365"/>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Rounded Corners 18">
            <a:extLst>
              <a:ext uri="{FF2B5EF4-FFF2-40B4-BE49-F238E27FC236}">
                <a16:creationId xmlns:a16="http://schemas.microsoft.com/office/drawing/2014/main" id="{884CB7D4-736F-1951-BE23-79B1256ED547}"/>
              </a:ext>
              <a:ext uri="{C183D7F6-B498-43B3-948B-1728B52AA6E4}">
                <adec:decorative xmlns:adec="http://schemas.microsoft.com/office/drawing/2017/decorative" val="1"/>
              </a:ext>
            </a:extLst>
          </p:cNvPr>
          <p:cNvSpPr/>
          <p:nvPr/>
        </p:nvSpPr>
        <p:spPr bwMode="auto">
          <a:xfrm rot="16200000">
            <a:off x="4288674" y="1371123"/>
            <a:ext cx="812454" cy="3150995"/>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Text Placeholder 6">
            <a:extLst>
              <a:ext uri="{FF2B5EF4-FFF2-40B4-BE49-F238E27FC236}">
                <a16:creationId xmlns:a16="http://schemas.microsoft.com/office/drawing/2014/main" id="{920EB339-1269-5462-C985-915A9F1B344B}"/>
              </a:ext>
            </a:extLst>
          </p:cNvPr>
          <p:cNvSpPr txBox="1">
            <a:spLocks/>
          </p:cNvSpPr>
          <p:nvPr/>
        </p:nvSpPr>
        <p:spPr>
          <a:xfrm>
            <a:off x="3128281" y="842974"/>
            <a:ext cx="2991821" cy="21543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r>
              <a:rPr lang="en-US" sz="1400" dirty="0"/>
              <a:t>Real-time processing - milliseconds </a:t>
            </a:r>
          </a:p>
        </p:txBody>
      </p:sp>
      <p:sp>
        <p:nvSpPr>
          <p:cNvPr id="23" name="Text Placeholder 6">
            <a:extLst>
              <a:ext uri="{FF2B5EF4-FFF2-40B4-BE49-F238E27FC236}">
                <a16:creationId xmlns:a16="http://schemas.microsoft.com/office/drawing/2014/main" id="{1FC0DC8F-13AC-EBC0-1C1B-71D29E5AD416}"/>
              </a:ext>
            </a:extLst>
          </p:cNvPr>
          <p:cNvSpPr txBox="1">
            <a:spLocks/>
          </p:cNvSpPr>
          <p:nvPr/>
        </p:nvSpPr>
        <p:spPr>
          <a:xfrm>
            <a:off x="3128281" y="1732223"/>
            <a:ext cx="3193738" cy="215443"/>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r>
              <a:rPr lang="en-US" sz="1400" dirty="0"/>
              <a:t> Near Real-time processing - seconds </a:t>
            </a:r>
          </a:p>
        </p:txBody>
      </p:sp>
      <p:sp>
        <p:nvSpPr>
          <p:cNvPr id="24" name="Text Placeholder 6">
            <a:extLst>
              <a:ext uri="{FF2B5EF4-FFF2-40B4-BE49-F238E27FC236}">
                <a16:creationId xmlns:a16="http://schemas.microsoft.com/office/drawing/2014/main" id="{DE025CEA-83DC-23AB-1E37-DC072A4C6E7E}"/>
              </a:ext>
            </a:extLst>
          </p:cNvPr>
          <p:cNvSpPr txBox="1">
            <a:spLocks/>
          </p:cNvSpPr>
          <p:nvPr/>
        </p:nvSpPr>
        <p:spPr>
          <a:xfrm>
            <a:off x="3128281" y="2712689"/>
            <a:ext cx="2991821" cy="21543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r>
              <a:rPr lang="en-US" sz="1400" dirty="0"/>
              <a:t>Batch processing - minutes</a:t>
            </a:r>
          </a:p>
        </p:txBody>
      </p:sp>
      <p:sp>
        <p:nvSpPr>
          <p:cNvPr id="25" name="Rectangle: Rounded Corners 18">
            <a:extLst>
              <a:ext uri="{FF2B5EF4-FFF2-40B4-BE49-F238E27FC236}">
                <a16:creationId xmlns:a16="http://schemas.microsoft.com/office/drawing/2014/main" id="{825201B2-8BE5-CD4B-D95D-651BBCCFB001}"/>
              </a:ext>
              <a:ext uri="{C183D7F6-B498-43B3-948B-1728B52AA6E4}">
                <adec:decorative xmlns:adec="http://schemas.microsoft.com/office/drawing/2017/decorative" val="1"/>
              </a:ext>
            </a:extLst>
          </p:cNvPr>
          <p:cNvSpPr/>
          <p:nvPr/>
        </p:nvSpPr>
        <p:spPr bwMode="auto">
          <a:xfrm rot="16200000">
            <a:off x="4770036" y="1902159"/>
            <a:ext cx="1559136" cy="4881770"/>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Text Placeholder 6">
            <a:extLst>
              <a:ext uri="{FF2B5EF4-FFF2-40B4-BE49-F238E27FC236}">
                <a16:creationId xmlns:a16="http://schemas.microsoft.com/office/drawing/2014/main" id="{47862C2F-1528-6984-5438-AC6E7FC4DFAD}"/>
              </a:ext>
            </a:extLst>
          </p:cNvPr>
          <p:cNvSpPr txBox="1">
            <a:spLocks/>
          </p:cNvSpPr>
          <p:nvPr/>
        </p:nvSpPr>
        <p:spPr>
          <a:xfrm>
            <a:off x="3188304" y="3696993"/>
            <a:ext cx="2991821" cy="21543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r>
              <a:rPr lang="en-US" sz="1400" dirty="0"/>
              <a:t>Cold Data Storage </a:t>
            </a:r>
          </a:p>
        </p:txBody>
      </p:sp>
      <p:sp>
        <p:nvSpPr>
          <p:cNvPr id="27" name="Rectangle: Rounded Corners 22">
            <a:extLst>
              <a:ext uri="{FF2B5EF4-FFF2-40B4-BE49-F238E27FC236}">
                <a16:creationId xmlns:a16="http://schemas.microsoft.com/office/drawing/2014/main" id="{47397129-4A88-7854-D429-7E2F37663E58}"/>
              </a:ext>
              <a:ext uri="{C183D7F6-B498-43B3-948B-1728B52AA6E4}">
                <adec:decorative xmlns:adec="http://schemas.microsoft.com/office/drawing/2017/decorative" val="1"/>
              </a:ext>
            </a:extLst>
          </p:cNvPr>
          <p:cNvSpPr/>
          <p:nvPr/>
        </p:nvSpPr>
        <p:spPr bwMode="auto">
          <a:xfrm>
            <a:off x="10219430" y="623575"/>
            <a:ext cx="1445234" cy="4498593"/>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Text Placeholder 10">
            <a:extLst>
              <a:ext uri="{FF2B5EF4-FFF2-40B4-BE49-F238E27FC236}">
                <a16:creationId xmlns:a16="http://schemas.microsoft.com/office/drawing/2014/main" id="{F72BBFC4-F6C0-32F4-FC17-B0F64F6AF7F8}"/>
              </a:ext>
            </a:extLst>
          </p:cNvPr>
          <p:cNvSpPr txBox="1">
            <a:spLocks/>
          </p:cNvSpPr>
          <p:nvPr/>
        </p:nvSpPr>
        <p:spPr>
          <a:xfrm>
            <a:off x="10148547" y="704000"/>
            <a:ext cx="1535709" cy="310239"/>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Data Analytics</a:t>
            </a:r>
          </a:p>
        </p:txBody>
      </p:sp>
      <p:sp>
        <p:nvSpPr>
          <p:cNvPr id="29" name="Text Placeholder 5">
            <a:extLst>
              <a:ext uri="{FF2B5EF4-FFF2-40B4-BE49-F238E27FC236}">
                <a16:creationId xmlns:a16="http://schemas.microsoft.com/office/drawing/2014/main" id="{27FFF19E-59F6-7CD1-6459-F5EBE1438985}"/>
              </a:ext>
            </a:extLst>
          </p:cNvPr>
          <p:cNvSpPr txBox="1">
            <a:spLocks/>
          </p:cNvSpPr>
          <p:nvPr/>
        </p:nvSpPr>
        <p:spPr>
          <a:xfrm>
            <a:off x="10333658" y="1209794"/>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Descriptive</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What Happen</a:t>
            </a:r>
          </a:p>
        </p:txBody>
      </p:sp>
      <p:sp>
        <p:nvSpPr>
          <p:cNvPr id="30" name="Text Placeholder 5">
            <a:extLst>
              <a:ext uri="{FF2B5EF4-FFF2-40B4-BE49-F238E27FC236}">
                <a16:creationId xmlns:a16="http://schemas.microsoft.com/office/drawing/2014/main" id="{6F13D149-F939-792A-D00E-C58B3FD326DD}"/>
              </a:ext>
            </a:extLst>
          </p:cNvPr>
          <p:cNvSpPr txBox="1">
            <a:spLocks/>
          </p:cNvSpPr>
          <p:nvPr/>
        </p:nvSpPr>
        <p:spPr>
          <a:xfrm>
            <a:off x="10345282" y="1985070"/>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Diagnostic</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dirty="0">
                <a:solidFill>
                  <a:srgbClr val="000000"/>
                </a:solidFill>
                <a:latin typeface="Segoe UI"/>
              </a:rPr>
              <a:t>Why is Happen</a:t>
            </a: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31" name="Text Placeholder 5">
            <a:extLst>
              <a:ext uri="{FF2B5EF4-FFF2-40B4-BE49-F238E27FC236}">
                <a16:creationId xmlns:a16="http://schemas.microsoft.com/office/drawing/2014/main" id="{A1185908-C773-B5D0-31BB-4BF78940D979}"/>
              </a:ext>
            </a:extLst>
          </p:cNvPr>
          <p:cNvSpPr txBox="1">
            <a:spLocks/>
          </p:cNvSpPr>
          <p:nvPr/>
        </p:nvSpPr>
        <p:spPr>
          <a:xfrm>
            <a:off x="10333658" y="2718363"/>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Predictive</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What will happen</a:t>
            </a:r>
          </a:p>
        </p:txBody>
      </p:sp>
      <p:sp>
        <p:nvSpPr>
          <p:cNvPr id="32" name="Text Placeholder 5">
            <a:extLst>
              <a:ext uri="{FF2B5EF4-FFF2-40B4-BE49-F238E27FC236}">
                <a16:creationId xmlns:a16="http://schemas.microsoft.com/office/drawing/2014/main" id="{C3382CBA-C2C3-C4DC-4D68-12A3ED2327D2}"/>
              </a:ext>
            </a:extLst>
          </p:cNvPr>
          <p:cNvSpPr txBox="1">
            <a:spLocks/>
          </p:cNvSpPr>
          <p:nvPr/>
        </p:nvSpPr>
        <p:spPr>
          <a:xfrm>
            <a:off x="10333658" y="3459713"/>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Perspective</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Make it happen</a:t>
            </a:r>
          </a:p>
        </p:txBody>
      </p:sp>
      <p:sp>
        <p:nvSpPr>
          <p:cNvPr id="33" name="Text Placeholder 5">
            <a:extLst>
              <a:ext uri="{FF2B5EF4-FFF2-40B4-BE49-F238E27FC236}">
                <a16:creationId xmlns:a16="http://schemas.microsoft.com/office/drawing/2014/main" id="{D857DABC-C286-8D3A-A30E-01DF8CDEB3D8}"/>
              </a:ext>
            </a:extLst>
          </p:cNvPr>
          <p:cNvSpPr txBox="1">
            <a:spLocks/>
          </p:cNvSpPr>
          <p:nvPr/>
        </p:nvSpPr>
        <p:spPr>
          <a:xfrm>
            <a:off x="10368688" y="4157663"/>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900" dirty="0">
                <a:solidFill>
                  <a:srgbClr val="000000"/>
                </a:solidFill>
                <a:latin typeface="Segoe UI"/>
              </a:rPr>
              <a:t>Actionable Insights</a:t>
            </a:r>
            <a:endPar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34" name="Rectangle: Rounded Corners 90">
            <a:extLst>
              <a:ext uri="{FF2B5EF4-FFF2-40B4-BE49-F238E27FC236}">
                <a16:creationId xmlns:a16="http://schemas.microsoft.com/office/drawing/2014/main" id="{7B00F5E1-4D8A-0EF0-7ECB-0B8214A74CD3}"/>
              </a:ext>
              <a:ext uri="{C183D7F6-B498-43B3-948B-1728B52AA6E4}">
                <adec:decorative xmlns:adec="http://schemas.microsoft.com/office/drawing/2017/decorative" val="1"/>
              </a:ext>
            </a:extLst>
          </p:cNvPr>
          <p:cNvSpPr/>
          <p:nvPr/>
        </p:nvSpPr>
        <p:spPr bwMode="auto">
          <a:xfrm>
            <a:off x="187315" y="5367862"/>
            <a:ext cx="11496941" cy="1250778"/>
          </a:xfrm>
          <a:prstGeom prst="roundRect">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ext Placeholder 6">
            <a:extLst>
              <a:ext uri="{FF2B5EF4-FFF2-40B4-BE49-F238E27FC236}">
                <a16:creationId xmlns:a16="http://schemas.microsoft.com/office/drawing/2014/main" id="{2B0C9919-D401-A457-973E-8E159568CFBA}"/>
              </a:ext>
            </a:extLst>
          </p:cNvPr>
          <p:cNvSpPr txBox="1">
            <a:spLocks/>
          </p:cNvSpPr>
          <p:nvPr/>
        </p:nvSpPr>
        <p:spPr>
          <a:xfrm>
            <a:off x="4253620" y="5709587"/>
            <a:ext cx="336433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Platform Governance &amp; Operation</a:t>
            </a:r>
          </a:p>
        </p:txBody>
      </p:sp>
      <p:sp>
        <p:nvSpPr>
          <p:cNvPr id="36" name="Text Box 1">
            <a:extLst>
              <a:ext uri="{FF2B5EF4-FFF2-40B4-BE49-F238E27FC236}">
                <a16:creationId xmlns:a16="http://schemas.microsoft.com/office/drawing/2014/main" id="{DD5BA79F-11FB-B27C-C211-2CC3837C0712}"/>
              </a:ext>
            </a:extLst>
          </p:cNvPr>
          <p:cNvSpPr txBox="1">
            <a:spLocks/>
          </p:cNvSpPr>
          <p:nvPr/>
        </p:nvSpPr>
        <p:spPr>
          <a:xfrm>
            <a:off x="2992058" y="-179226"/>
            <a:ext cx="4990530" cy="734496"/>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lvl1pPr marL="0" marR="0" indent="0" algn="l" defTabSz="609434" rtl="0" eaLnBrk="1" fontAlgn="auto" latinLnBrk="0" hangingPunct="1">
              <a:lnSpc>
                <a:spcPts val="4666"/>
              </a:lnSpc>
              <a:spcBef>
                <a:spcPct val="0"/>
              </a:spcBef>
              <a:spcAft>
                <a:spcPts val="0"/>
              </a:spcAft>
              <a:buClrTx/>
              <a:buSzTx/>
              <a:buFontTx/>
              <a:buNone/>
              <a:tabLst/>
              <a:defRPr kumimoji="0" lang="en-US" sz="4799" b="0" i="0" u="none" strike="noStrike" kern="1200" cap="none" spc="0" normalizeH="0" baseline="0">
                <a:ln>
                  <a:noFill/>
                </a:ln>
                <a:solidFill>
                  <a:schemeClr val="tx2"/>
                </a:solidFill>
                <a:effectLst/>
                <a:uLnTx/>
                <a:uFillTx/>
                <a:latin typeface="+mj-lt"/>
                <a:ea typeface="+mj-ea"/>
                <a:cs typeface="Segoe light"/>
              </a:defRPr>
            </a:lvl1pPr>
          </a:lstStyle>
          <a:p>
            <a:pPr algn="ctr"/>
            <a:r>
              <a:rPr lang="en-US" sz="2400" b="1" dirty="0">
                <a:solidFill>
                  <a:srgbClr val="000000"/>
                </a:solidFill>
                <a:effectLst/>
                <a:latin typeface="Helvetica" pitchFamily="2" charset="0"/>
              </a:rPr>
              <a:t>Building Data Platform</a:t>
            </a:r>
          </a:p>
        </p:txBody>
      </p:sp>
      <p:sp>
        <p:nvSpPr>
          <p:cNvPr id="37" name="Text Placeholder 5">
            <a:extLst>
              <a:ext uri="{FF2B5EF4-FFF2-40B4-BE49-F238E27FC236}">
                <a16:creationId xmlns:a16="http://schemas.microsoft.com/office/drawing/2014/main" id="{BBC77A12-238A-7809-A820-10B69BDE20F7}"/>
              </a:ext>
            </a:extLst>
          </p:cNvPr>
          <p:cNvSpPr txBox="1">
            <a:spLocks/>
          </p:cNvSpPr>
          <p:nvPr/>
        </p:nvSpPr>
        <p:spPr>
          <a:xfrm>
            <a:off x="230505" y="2153599"/>
            <a:ext cx="1187464" cy="538645"/>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b="1" dirty="0">
                <a:solidFill>
                  <a:srgbClr val="000000"/>
                </a:solidFill>
                <a:latin typeface="Segoe UI"/>
              </a:rPr>
              <a:t>Unstructured</a:t>
            </a:r>
            <a:r>
              <a:rPr lang="en-US" sz="800" dirty="0">
                <a:solidFill>
                  <a:srgbClr val="000000"/>
                </a:solidFill>
                <a:latin typeface="Segoe UI"/>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(Audio /Video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38" name="Text Placeholder 5">
            <a:extLst>
              <a:ext uri="{FF2B5EF4-FFF2-40B4-BE49-F238E27FC236}">
                <a16:creationId xmlns:a16="http://schemas.microsoft.com/office/drawing/2014/main" id="{F8FF4F76-9AEC-6C4D-4FA3-7BDB4B594E6D}"/>
              </a:ext>
            </a:extLst>
          </p:cNvPr>
          <p:cNvSpPr txBox="1">
            <a:spLocks/>
          </p:cNvSpPr>
          <p:nvPr/>
        </p:nvSpPr>
        <p:spPr>
          <a:xfrm>
            <a:off x="230505" y="4286839"/>
            <a:ext cx="1187464" cy="538645"/>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b="1" dirty="0">
                <a:solidFill>
                  <a:srgbClr val="000000"/>
                </a:solidFill>
                <a:latin typeface="Segoe UI"/>
              </a:rPr>
              <a:t>Structure Data</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dirty="0">
                <a:solidFill>
                  <a:srgbClr val="000000"/>
                </a:solidFill>
                <a:latin typeface="Segoe UI"/>
              </a:rPr>
              <a:t>(Relational DBs) </a:t>
            </a: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39" name="Text Placeholder 5">
            <a:extLst>
              <a:ext uri="{FF2B5EF4-FFF2-40B4-BE49-F238E27FC236}">
                <a16:creationId xmlns:a16="http://schemas.microsoft.com/office/drawing/2014/main" id="{2EEAA173-9066-51A3-27E5-FA7A371A2C22}"/>
              </a:ext>
            </a:extLst>
          </p:cNvPr>
          <p:cNvSpPr txBox="1">
            <a:spLocks/>
          </p:cNvSpPr>
          <p:nvPr/>
        </p:nvSpPr>
        <p:spPr>
          <a:xfrm>
            <a:off x="227238" y="3418393"/>
            <a:ext cx="1187464" cy="538645"/>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b="1" dirty="0">
                <a:solidFill>
                  <a:srgbClr val="000000"/>
                </a:solidFill>
                <a:latin typeface="Segoe UI"/>
              </a:rPr>
              <a:t>Semi Structured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(XML / JSON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 name="Picture 1">
            <a:extLst>
              <a:ext uri="{FF2B5EF4-FFF2-40B4-BE49-F238E27FC236}">
                <a16:creationId xmlns:a16="http://schemas.microsoft.com/office/drawing/2014/main" id="{1C36DD59-BFFA-83FD-1696-DB469E4A362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92" y="33410"/>
            <a:ext cx="586514" cy="586514"/>
          </a:xfrm>
          <a:prstGeom prst="rect">
            <a:avLst/>
          </a:prstGeom>
        </p:spPr>
      </p:pic>
    </p:spTree>
    <p:extLst>
      <p:ext uri="{BB962C8B-B14F-4D97-AF65-F5344CB8AC3E}">
        <p14:creationId xmlns:p14="http://schemas.microsoft.com/office/powerpoint/2010/main" val="2357009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8">
            <a:extLst>
              <a:ext uri="{FF2B5EF4-FFF2-40B4-BE49-F238E27FC236}">
                <a16:creationId xmlns:a16="http://schemas.microsoft.com/office/drawing/2014/main" id="{E99B0A1B-DCB6-6673-F606-C90D2D67E179}"/>
              </a:ext>
              <a:ext uri="{C183D7F6-B498-43B3-948B-1728B52AA6E4}">
                <adec:decorative xmlns:adec="http://schemas.microsoft.com/office/drawing/2017/decorative" val="1"/>
              </a:ext>
            </a:extLst>
          </p:cNvPr>
          <p:cNvSpPr/>
          <p:nvPr/>
        </p:nvSpPr>
        <p:spPr bwMode="auto">
          <a:xfrm rot="16200000">
            <a:off x="4283164" y="-504565"/>
            <a:ext cx="823474" cy="319373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Rounded Corners 21">
            <a:extLst>
              <a:ext uri="{FF2B5EF4-FFF2-40B4-BE49-F238E27FC236}">
                <a16:creationId xmlns:a16="http://schemas.microsoft.com/office/drawing/2014/main" id="{3A60FEB0-CCA6-3A99-3CDB-EB39CC2067BD}"/>
              </a:ext>
              <a:ext uri="{C183D7F6-B498-43B3-948B-1728B52AA6E4}">
                <adec:decorative xmlns:adec="http://schemas.microsoft.com/office/drawing/2017/decorative" val="1"/>
              </a:ext>
            </a:extLst>
          </p:cNvPr>
          <p:cNvSpPr/>
          <p:nvPr/>
        </p:nvSpPr>
        <p:spPr bwMode="auto">
          <a:xfrm>
            <a:off x="6479189" y="667369"/>
            <a:ext cx="1511297" cy="2751024"/>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22">
            <a:extLst>
              <a:ext uri="{FF2B5EF4-FFF2-40B4-BE49-F238E27FC236}">
                <a16:creationId xmlns:a16="http://schemas.microsoft.com/office/drawing/2014/main" id="{686FE88E-7FF9-AA2F-BAEA-53A75223669C}"/>
              </a:ext>
              <a:ext uri="{C183D7F6-B498-43B3-948B-1728B52AA6E4}">
                <adec:decorative xmlns:adec="http://schemas.microsoft.com/office/drawing/2017/decorative" val="1"/>
              </a:ext>
            </a:extLst>
          </p:cNvPr>
          <p:cNvSpPr/>
          <p:nvPr/>
        </p:nvSpPr>
        <p:spPr bwMode="auto">
          <a:xfrm>
            <a:off x="8229408" y="653561"/>
            <a:ext cx="1763852" cy="4503362"/>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90">
            <a:extLst>
              <a:ext uri="{FF2B5EF4-FFF2-40B4-BE49-F238E27FC236}">
                <a16:creationId xmlns:a16="http://schemas.microsoft.com/office/drawing/2014/main" id="{DBAFF830-8A42-3F5D-0694-C40F845E3521}"/>
              </a:ext>
              <a:ext uri="{C183D7F6-B498-43B3-948B-1728B52AA6E4}">
                <adec:decorative xmlns:adec="http://schemas.microsoft.com/office/drawing/2017/decorative" val="1"/>
              </a:ext>
            </a:extLst>
          </p:cNvPr>
          <p:cNvSpPr/>
          <p:nvPr/>
        </p:nvSpPr>
        <p:spPr bwMode="auto">
          <a:xfrm>
            <a:off x="187315" y="5367862"/>
            <a:ext cx="11496941" cy="1250778"/>
          </a:xfrm>
          <a:prstGeom prst="roundRect">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71">
            <a:extLst>
              <a:ext uri="{FF2B5EF4-FFF2-40B4-BE49-F238E27FC236}">
                <a16:creationId xmlns:a16="http://schemas.microsoft.com/office/drawing/2014/main" id="{C31DE200-648F-BB2F-6553-4B773E9B07D1}"/>
              </a:ext>
              <a:ext uri="{C183D7F6-B498-43B3-948B-1728B52AA6E4}">
                <adec:decorative xmlns:adec="http://schemas.microsoft.com/office/drawing/2017/decorative" val="1"/>
              </a:ext>
            </a:extLst>
          </p:cNvPr>
          <p:cNvSpPr/>
          <p:nvPr/>
        </p:nvSpPr>
        <p:spPr bwMode="auto">
          <a:xfrm>
            <a:off x="187315" y="623575"/>
            <a:ext cx="1311484" cy="4522434"/>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3247576F-50CA-30BA-A1FE-7FEAB80E5A86}"/>
              </a:ext>
            </a:extLst>
          </p:cNvPr>
          <p:cNvSpPr txBox="1">
            <a:spLocks/>
          </p:cNvSpPr>
          <p:nvPr/>
        </p:nvSpPr>
        <p:spPr>
          <a:xfrm>
            <a:off x="171330" y="790345"/>
            <a:ext cx="1337353" cy="24081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Data Sources</a:t>
            </a:r>
          </a:p>
        </p:txBody>
      </p:sp>
      <p:sp>
        <p:nvSpPr>
          <p:cNvPr id="11" name="Text Placeholder 8">
            <a:extLst>
              <a:ext uri="{FF2B5EF4-FFF2-40B4-BE49-F238E27FC236}">
                <a16:creationId xmlns:a16="http://schemas.microsoft.com/office/drawing/2014/main" id="{54459E47-8913-D8AB-F755-201B77365FAC}"/>
              </a:ext>
            </a:extLst>
          </p:cNvPr>
          <p:cNvSpPr txBox="1">
            <a:spLocks/>
          </p:cNvSpPr>
          <p:nvPr/>
        </p:nvSpPr>
        <p:spPr>
          <a:xfrm>
            <a:off x="6400342" y="784281"/>
            <a:ext cx="1736709" cy="229958"/>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Hot Data Storage</a:t>
            </a:r>
          </a:p>
        </p:txBody>
      </p:sp>
      <p:pic>
        <p:nvPicPr>
          <p:cNvPr id="12" name="Graphic 11">
            <a:extLst>
              <a:ext uri="{FF2B5EF4-FFF2-40B4-BE49-F238E27FC236}">
                <a16:creationId xmlns:a16="http://schemas.microsoft.com/office/drawing/2014/main" id="{1463ACE7-AA4C-990C-9911-765BD85F032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6245" y="1218289"/>
            <a:ext cx="444919" cy="444919"/>
          </a:xfrm>
          <a:prstGeom prst="rect">
            <a:avLst/>
          </a:prstGeom>
        </p:spPr>
      </p:pic>
      <p:sp>
        <p:nvSpPr>
          <p:cNvPr id="13" name="Text Placeholder 10">
            <a:extLst>
              <a:ext uri="{FF2B5EF4-FFF2-40B4-BE49-F238E27FC236}">
                <a16:creationId xmlns:a16="http://schemas.microsoft.com/office/drawing/2014/main" id="{9548BFBD-8C2B-A733-529E-9E099EB46813}"/>
              </a:ext>
            </a:extLst>
          </p:cNvPr>
          <p:cNvSpPr txBox="1">
            <a:spLocks/>
          </p:cNvSpPr>
          <p:nvPr/>
        </p:nvSpPr>
        <p:spPr>
          <a:xfrm>
            <a:off x="8251975" y="775257"/>
            <a:ext cx="1587000" cy="190883"/>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Data Serving</a:t>
            </a:r>
          </a:p>
        </p:txBody>
      </p:sp>
      <p:sp>
        <p:nvSpPr>
          <p:cNvPr id="14" name="Text Placeholder 6">
            <a:extLst>
              <a:ext uri="{FF2B5EF4-FFF2-40B4-BE49-F238E27FC236}">
                <a16:creationId xmlns:a16="http://schemas.microsoft.com/office/drawing/2014/main" id="{18AF3743-CA72-2C61-9BF6-8183B871E4A9}"/>
              </a:ext>
            </a:extLst>
          </p:cNvPr>
          <p:cNvSpPr txBox="1">
            <a:spLocks/>
          </p:cNvSpPr>
          <p:nvPr/>
        </p:nvSpPr>
        <p:spPr>
          <a:xfrm>
            <a:off x="304993" y="5730250"/>
            <a:ext cx="1782828"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Platform Governance &amp; Operation</a:t>
            </a:r>
          </a:p>
        </p:txBody>
      </p:sp>
      <p:sp>
        <p:nvSpPr>
          <p:cNvPr id="15" name="TextBox 14">
            <a:extLst>
              <a:ext uri="{FF2B5EF4-FFF2-40B4-BE49-F238E27FC236}">
                <a16:creationId xmlns:a16="http://schemas.microsoft.com/office/drawing/2014/main" id="{45C74091-4B0E-2E77-DE16-6239B15BE5E1}"/>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78F8C76C-CE3C-5F23-3DCE-AFC387849CB4}"/>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17" name="Rectangle: Rounded Corners 71">
            <a:extLst>
              <a:ext uri="{FF2B5EF4-FFF2-40B4-BE49-F238E27FC236}">
                <a16:creationId xmlns:a16="http://schemas.microsoft.com/office/drawing/2014/main" id="{514A17A9-A77D-EF9A-DF99-E52AFE5EB076}"/>
              </a:ext>
              <a:ext uri="{C183D7F6-B498-43B3-948B-1728B52AA6E4}">
                <adec:decorative xmlns:adec="http://schemas.microsoft.com/office/drawing/2017/decorative" val="1"/>
              </a:ext>
            </a:extLst>
          </p:cNvPr>
          <p:cNvSpPr/>
          <p:nvPr/>
        </p:nvSpPr>
        <p:spPr bwMode="auto">
          <a:xfrm>
            <a:off x="1714781" y="647416"/>
            <a:ext cx="1217203" cy="4498592"/>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Text Placeholder 6">
            <a:extLst>
              <a:ext uri="{FF2B5EF4-FFF2-40B4-BE49-F238E27FC236}">
                <a16:creationId xmlns:a16="http://schemas.microsoft.com/office/drawing/2014/main" id="{46FE766E-C21A-7346-2BA1-28A1F625E6F9}"/>
              </a:ext>
            </a:extLst>
          </p:cNvPr>
          <p:cNvSpPr txBox="1">
            <a:spLocks/>
          </p:cNvSpPr>
          <p:nvPr/>
        </p:nvSpPr>
        <p:spPr>
          <a:xfrm>
            <a:off x="1654705" y="799442"/>
            <a:ext cx="1337353" cy="24081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Data Ingestion</a:t>
            </a:r>
          </a:p>
        </p:txBody>
      </p:sp>
      <p:sp>
        <p:nvSpPr>
          <p:cNvPr id="23" name="Rectangle: Rounded Corners 18">
            <a:extLst>
              <a:ext uri="{FF2B5EF4-FFF2-40B4-BE49-F238E27FC236}">
                <a16:creationId xmlns:a16="http://schemas.microsoft.com/office/drawing/2014/main" id="{FBB3472D-D167-6BC5-7897-2259BCC823CF}"/>
              </a:ext>
              <a:ext uri="{C183D7F6-B498-43B3-948B-1728B52AA6E4}">
                <adec:decorative xmlns:adec="http://schemas.microsoft.com/office/drawing/2017/decorative" val="1"/>
              </a:ext>
            </a:extLst>
          </p:cNvPr>
          <p:cNvSpPr/>
          <p:nvPr/>
        </p:nvSpPr>
        <p:spPr bwMode="auto">
          <a:xfrm rot="16200000">
            <a:off x="4275233" y="375791"/>
            <a:ext cx="817964" cy="3172365"/>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Rounded Corners 18">
            <a:extLst>
              <a:ext uri="{FF2B5EF4-FFF2-40B4-BE49-F238E27FC236}">
                <a16:creationId xmlns:a16="http://schemas.microsoft.com/office/drawing/2014/main" id="{FCEC3EDE-B395-D58B-3FFE-9DB97FC58659}"/>
              </a:ext>
              <a:ext uri="{C183D7F6-B498-43B3-948B-1728B52AA6E4}">
                <adec:decorative xmlns:adec="http://schemas.microsoft.com/office/drawing/2017/decorative" val="1"/>
              </a:ext>
            </a:extLst>
          </p:cNvPr>
          <p:cNvSpPr/>
          <p:nvPr/>
        </p:nvSpPr>
        <p:spPr bwMode="auto">
          <a:xfrm rot="16200000">
            <a:off x="4288674" y="1371123"/>
            <a:ext cx="812454" cy="3150995"/>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Text Placeholder 6">
            <a:extLst>
              <a:ext uri="{FF2B5EF4-FFF2-40B4-BE49-F238E27FC236}">
                <a16:creationId xmlns:a16="http://schemas.microsoft.com/office/drawing/2014/main" id="{E1825AFF-8FFA-BE5F-84D7-B724FE03B988}"/>
              </a:ext>
            </a:extLst>
          </p:cNvPr>
          <p:cNvSpPr txBox="1">
            <a:spLocks/>
          </p:cNvSpPr>
          <p:nvPr/>
        </p:nvSpPr>
        <p:spPr>
          <a:xfrm>
            <a:off x="3128281" y="842974"/>
            <a:ext cx="2991821" cy="21543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r>
              <a:rPr lang="en-US" sz="1400" dirty="0"/>
              <a:t>Real-time processing - milliseconds </a:t>
            </a:r>
          </a:p>
        </p:txBody>
      </p:sp>
      <p:sp>
        <p:nvSpPr>
          <p:cNvPr id="26" name="Text Placeholder 6">
            <a:extLst>
              <a:ext uri="{FF2B5EF4-FFF2-40B4-BE49-F238E27FC236}">
                <a16:creationId xmlns:a16="http://schemas.microsoft.com/office/drawing/2014/main" id="{C5E302B1-5DD1-F9F5-5709-C646FD84DAA6}"/>
              </a:ext>
            </a:extLst>
          </p:cNvPr>
          <p:cNvSpPr txBox="1">
            <a:spLocks/>
          </p:cNvSpPr>
          <p:nvPr/>
        </p:nvSpPr>
        <p:spPr>
          <a:xfrm>
            <a:off x="3128281" y="1732223"/>
            <a:ext cx="3193738" cy="215443"/>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r>
              <a:rPr lang="en-US" sz="1400" dirty="0"/>
              <a:t> Near Real-time processing - seconds </a:t>
            </a:r>
          </a:p>
        </p:txBody>
      </p:sp>
      <p:sp>
        <p:nvSpPr>
          <p:cNvPr id="27" name="Text Placeholder 6">
            <a:extLst>
              <a:ext uri="{FF2B5EF4-FFF2-40B4-BE49-F238E27FC236}">
                <a16:creationId xmlns:a16="http://schemas.microsoft.com/office/drawing/2014/main" id="{53EF2E51-038B-F3CA-4DC9-0113E308F49D}"/>
              </a:ext>
            </a:extLst>
          </p:cNvPr>
          <p:cNvSpPr txBox="1">
            <a:spLocks/>
          </p:cNvSpPr>
          <p:nvPr/>
        </p:nvSpPr>
        <p:spPr>
          <a:xfrm>
            <a:off x="3128281" y="2712689"/>
            <a:ext cx="2991821" cy="21543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r>
              <a:rPr lang="en-US" sz="1400" dirty="0"/>
              <a:t>Batch processing - minutes</a:t>
            </a:r>
          </a:p>
        </p:txBody>
      </p:sp>
      <p:sp>
        <p:nvSpPr>
          <p:cNvPr id="28" name="Rectangle: Rounded Corners 18">
            <a:extLst>
              <a:ext uri="{FF2B5EF4-FFF2-40B4-BE49-F238E27FC236}">
                <a16:creationId xmlns:a16="http://schemas.microsoft.com/office/drawing/2014/main" id="{85E40580-1346-C106-EAB3-59278D2922CD}"/>
              </a:ext>
              <a:ext uri="{C183D7F6-B498-43B3-948B-1728B52AA6E4}">
                <adec:decorative xmlns:adec="http://schemas.microsoft.com/office/drawing/2017/decorative" val="1"/>
              </a:ext>
            </a:extLst>
          </p:cNvPr>
          <p:cNvSpPr/>
          <p:nvPr/>
        </p:nvSpPr>
        <p:spPr bwMode="auto">
          <a:xfrm rot="16200000">
            <a:off x="4770036" y="1902159"/>
            <a:ext cx="1559136" cy="4881770"/>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Text Placeholder 6">
            <a:extLst>
              <a:ext uri="{FF2B5EF4-FFF2-40B4-BE49-F238E27FC236}">
                <a16:creationId xmlns:a16="http://schemas.microsoft.com/office/drawing/2014/main" id="{1DD325D1-A203-ABF7-58BB-115A39729534}"/>
              </a:ext>
            </a:extLst>
          </p:cNvPr>
          <p:cNvSpPr txBox="1">
            <a:spLocks/>
          </p:cNvSpPr>
          <p:nvPr/>
        </p:nvSpPr>
        <p:spPr>
          <a:xfrm>
            <a:off x="3188304" y="3696993"/>
            <a:ext cx="2991821" cy="21543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r>
              <a:rPr lang="en-US" sz="1400" dirty="0"/>
              <a:t>Cold Data Storage </a:t>
            </a:r>
          </a:p>
        </p:txBody>
      </p:sp>
      <p:sp>
        <p:nvSpPr>
          <p:cNvPr id="30" name="Rectangle: Rounded Corners 22">
            <a:extLst>
              <a:ext uri="{FF2B5EF4-FFF2-40B4-BE49-F238E27FC236}">
                <a16:creationId xmlns:a16="http://schemas.microsoft.com/office/drawing/2014/main" id="{032E32B1-DFFC-5001-9E85-D02A271F23A1}"/>
              </a:ext>
              <a:ext uri="{C183D7F6-B498-43B3-948B-1728B52AA6E4}">
                <adec:decorative xmlns:adec="http://schemas.microsoft.com/office/drawing/2017/decorative" val="1"/>
              </a:ext>
            </a:extLst>
          </p:cNvPr>
          <p:cNvSpPr/>
          <p:nvPr/>
        </p:nvSpPr>
        <p:spPr bwMode="auto">
          <a:xfrm>
            <a:off x="10219430" y="623575"/>
            <a:ext cx="1445234" cy="4498593"/>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ext Placeholder 10">
            <a:extLst>
              <a:ext uri="{FF2B5EF4-FFF2-40B4-BE49-F238E27FC236}">
                <a16:creationId xmlns:a16="http://schemas.microsoft.com/office/drawing/2014/main" id="{8F403029-D720-735F-A15B-56A7398F3A34}"/>
              </a:ext>
            </a:extLst>
          </p:cNvPr>
          <p:cNvSpPr txBox="1">
            <a:spLocks/>
          </p:cNvSpPr>
          <p:nvPr/>
        </p:nvSpPr>
        <p:spPr>
          <a:xfrm>
            <a:off x="10148547" y="704000"/>
            <a:ext cx="1535709" cy="310239"/>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Data Analytics</a:t>
            </a:r>
          </a:p>
        </p:txBody>
      </p:sp>
      <p:sp>
        <p:nvSpPr>
          <p:cNvPr id="32" name="Text Placeholder 5">
            <a:extLst>
              <a:ext uri="{FF2B5EF4-FFF2-40B4-BE49-F238E27FC236}">
                <a16:creationId xmlns:a16="http://schemas.microsoft.com/office/drawing/2014/main" id="{5A9E3B4E-18E8-36D9-6908-4F3B11B07645}"/>
              </a:ext>
            </a:extLst>
          </p:cNvPr>
          <p:cNvSpPr txBox="1">
            <a:spLocks/>
          </p:cNvSpPr>
          <p:nvPr/>
        </p:nvSpPr>
        <p:spPr>
          <a:xfrm>
            <a:off x="10333658" y="1209794"/>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Descriptive</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What Happen</a:t>
            </a:r>
          </a:p>
        </p:txBody>
      </p:sp>
      <p:sp>
        <p:nvSpPr>
          <p:cNvPr id="33" name="Text Placeholder 5">
            <a:extLst>
              <a:ext uri="{FF2B5EF4-FFF2-40B4-BE49-F238E27FC236}">
                <a16:creationId xmlns:a16="http://schemas.microsoft.com/office/drawing/2014/main" id="{16311C7D-2E57-3290-402B-268E5FA69756}"/>
              </a:ext>
            </a:extLst>
          </p:cNvPr>
          <p:cNvSpPr txBox="1">
            <a:spLocks/>
          </p:cNvSpPr>
          <p:nvPr/>
        </p:nvSpPr>
        <p:spPr>
          <a:xfrm>
            <a:off x="10345282" y="1985070"/>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Diagnostic</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dirty="0">
                <a:solidFill>
                  <a:srgbClr val="000000"/>
                </a:solidFill>
                <a:latin typeface="Segoe UI"/>
              </a:rPr>
              <a:t>Why is Happen</a:t>
            </a: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34" name="Text Placeholder 5">
            <a:extLst>
              <a:ext uri="{FF2B5EF4-FFF2-40B4-BE49-F238E27FC236}">
                <a16:creationId xmlns:a16="http://schemas.microsoft.com/office/drawing/2014/main" id="{B23B21D7-68D6-35E5-DF31-BEF6140F515C}"/>
              </a:ext>
            </a:extLst>
          </p:cNvPr>
          <p:cNvSpPr txBox="1">
            <a:spLocks/>
          </p:cNvSpPr>
          <p:nvPr/>
        </p:nvSpPr>
        <p:spPr>
          <a:xfrm>
            <a:off x="10333658" y="2718363"/>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Predictive</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What will happen</a:t>
            </a:r>
          </a:p>
        </p:txBody>
      </p:sp>
      <p:sp>
        <p:nvSpPr>
          <p:cNvPr id="35" name="Text Placeholder 5">
            <a:extLst>
              <a:ext uri="{FF2B5EF4-FFF2-40B4-BE49-F238E27FC236}">
                <a16:creationId xmlns:a16="http://schemas.microsoft.com/office/drawing/2014/main" id="{899B8FBE-61C3-D196-2312-2AF5788E972E}"/>
              </a:ext>
            </a:extLst>
          </p:cNvPr>
          <p:cNvSpPr txBox="1">
            <a:spLocks/>
          </p:cNvSpPr>
          <p:nvPr/>
        </p:nvSpPr>
        <p:spPr>
          <a:xfrm>
            <a:off x="10333658" y="3459713"/>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Perspective</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Make it happen</a:t>
            </a:r>
          </a:p>
        </p:txBody>
      </p:sp>
      <p:sp>
        <p:nvSpPr>
          <p:cNvPr id="36" name="Text Placeholder 5">
            <a:extLst>
              <a:ext uri="{FF2B5EF4-FFF2-40B4-BE49-F238E27FC236}">
                <a16:creationId xmlns:a16="http://schemas.microsoft.com/office/drawing/2014/main" id="{B0CE4EF4-DE19-EFA4-7CF8-04F6596B10C7}"/>
              </a:ext>
            </a:extLst>
          </p:cNvPr>
          <p:cNvSpPr txBox="1">
            <a:spLocks/>
          </p:cNvSpPr>
          <p:nvPr/>
        </p:nvSpPr>
        <p:spPr>
          <a:xfrm>
            <a:off x="10368688" y="4157663"/>
            <a:ext cx="1165486" cy="39905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900" dirty="0">
                <a:solidFill>
                  <a:srgbClr val="000000"/>
                </a:solidFill>
                <a:latin typeface="Segoe UI"/>
              </a:rPr>
              <a:t>Actionable Insights</a:t>
            </a:r>
            <a:endPar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37" name="Graphic 36">
            <a:extLst>
              <a:ext uri="{FF2B5EF4-FFF2-40B4-BE49-F238E27FC236}">
                <a16:creationId xmlns:a16="http://schemas.microsoft.com/office/drawing/2014/main" id="{52CBC2BE-BEE6-90F5-0555-F760327559A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82637" y="1209794"/>
            <a:ext cx="551457" cy="551457"/>
          </a:xfrm>
          <a:prstGeom prst="rect">
            <a:avLst/>
          </a:prstGeom>
        </p:spPr>
      </p:pic>
      <p:sp>
        <p:nvSpPr>
          <p:cNvPr id="38" name="Text Placeholder 6">
            <a:extLst>
              <a:ext uri="{FF2B5EF4-FFF2-40B4-BE49-F238E27FC236}">
                <a16:creationId xmlns:a16="http://schemas.microsoft.com/office/drawing/2014/main" id="{4E72E721-7124-F4BD-AF93-C13A5189E933}"/>
              </a:ext>
            </a:extLst>
          </p:cNvPr>
          <p:cNvSpPr txBox="1">
            <a:spLocks/>
          </p:cNvSpPr>
          <p:nvPr/>
        </p:nvSpPr>
        <p:spPr>
          <a:xfrm>
            <a:off x="1571024" y="1839944"/>
            <a:ext cx="1504713" cy="384493"/>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050" dirty="0"/>
              <a:t> </a:t>
            </a:r>
            <a:r>
              <a:rPr lang="en-US" sz="1100" dirty="0"/>
              <a:t>synapse Real-time  Analytics</a:t>
            </a:r>
            <a:endParaRPr lang="en-US" sz="1050" dirty="0"/>
          </a:p>
        </p:txBody>
      </p:sp>
      <p:pic>
        <p:nvPicPr>
          <p:cNvPr id="39" name="Graphic 38">
            <a:extLst>
              <a:ext uri="{FF2B5EF4-FFF2-40B4-BE49-F238E27FC236}">
                <a16:creationId xmlns:a16="http://schemas.microsoft.com/office/drawing/2014/main" id="{04065BEB-B213-E5EB-4AF6-DAB957F7555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3754" y="3775331"/>
            <a:ext cx="576384" cy="576384"/>
          </a:xfrm>
          <a:prstGeom prst="rect">
            <a:avLst/>
          </a:prstGeom>
        </p:spPr>
      </p:pic>
      <p:sp>
        <p:nvSpPr>
          <p:cNvPr id="40" name="Text Placeholder 6">
            <a:extLst>
              <a:ext uri="{FF2B5EF4-FFF2-40B4-BE49-F238E27FC236}">
                <a16:creationId xmlns:a16="http://schemas.microsoft.com/office/drawing/2014/main" id="{30CDB8B8-84A9-FB70-7FC5-FBE24B672384}"/>
              </a:ext>
            </a:extLst>
          </p:cNvPr>
          <p:cNvSpPr txBox="1">
            <a:spLocks/>
          </p:cNvSpPr>
          <p:nvPr/>
        </p:nvSpPr>
        <p:spPr>
          <a:xfrm>
            <a:off x="1654705" y="4448274"/>
            <a:ext cx="1337353" cy="24081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100" dirty="0"/>
              <a:t>Data Factory</a:t>
            </a:r>
          </a:p>
        </p:txBody>
      </p:sp>
      <p:cxnSp>
        <p:nvCxnSpPr>
          <p:cNvPr id="41" name="Straight Arrow Connector 42">
            <a:extLst>
              <a:ext uri="{FF2B5EF4-FFF2-40B4-BE49-F238E27FC236}">
                <a16:creationId xmlns:a16="http://schemas.microsoft.com/office/drawing/2014/main" id="{48616D49-777D-FAC7-BE1A-4FF40B04C104}"/>
              </a:ext>
              <a:ext uri="{C183D7F6-B498-43B3-948B-1728B52AA6E4}">
                <adec:decorative xmlns:adec="http://schemas.microsoft.com/office/drawing/2017/decorative" val="1"/>
              </a:ext>
            </a:extLst>
          </p:cNvPr>
          <p:cNvCxnSpPr>
            <a:cxnSpLocks/>
          </p:cNvCxnSpPr>
          <p:nvPr/>
        </p:nvCxnSpPr>
        <p:spPr>
          <a:xfrm>
            <a:off x="1280324" y="1709838"/>
            <a:ext cx="608604" cy="3078"/>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2">
            <a:extLst>
              <a:ext uri="{FF2B5EF4-FFF2-40B4-BE49-F238E27FC236}">
                <a16:creationId xmlns:a16="http://schemas.microsoft.com/office/drawing/2014/main" id="{97428484-1826-446D-4C41-3201B3F94ED9}"/>
              </a:ext>
              <a:ext uri="{C183D7F6-B498-43B3-948B-1728B52AA6E4}">
                <adec:decorative xmlns:adec="http://schemas.microsoft.com/office/drawing/2017/decorative" val="1"/>
              </a:ext>
            </a:extLst>
          </p:cNvPr>
          <p:cNvCxnSpPr>
            <a:cxnSpLocks/>
          </p:cNvCxnSpPr>
          <p:nvPr/>
        </p:nvCxnSpPr>
        <p:spPr>
          <a:xfrm>
            <a:off x="1223060" y="4158501"/>
            <a:ext cx="608604" cy="3078"/>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EA322BE-1E08-3D32-3925-ECA6801B158C}"/>
              </a:ext>
              <a:ext uri="{C183D7F6-B498-43B3-948B-1728B52AA6E4}">
                <adec:decorative xmlns:adec="http://schemas.microsoft.com/office/drawing/2017/decorative" val="1"/>
              </a:ext>
            </a:extLst>
          </p:cNvPr>
          <p:cNvCxnSpPr>
            <a:cxnSpLocks/>
          </p:cNvCxnSpPr>
          <p:nvPr/>
        </p:nvCxnSpPr>
        <p:spPr>
          <a:xfrm>
            <a:off x="5986256" y="1205468"/>
            <a:ext cx="608604" cy="3078"/>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2">
            <a:extLst>
              <a:ext uri="{FF2B5EF4-FFF2-40B4-BE49-F238E27FC236}">
                <a16:creationId xmlns:a16="http://schemas.microsoft.com/office/drawing/2014/main" id="{0EB32DD9-546D-9421-46D6-095C89E86F61}"/>
              </a:ext>
              <a:ext uri="{C183D7F6-B498-43B3-948B-1728B52AA6E4}">
                <adec:decorative xmlns:adec="http://schemas.microsoft.com/office/drawing/2017/decorative" val="1"/>
              </a:ext>
            </a:extLst>
          </p:cNvPr>
          <p:cNvCxnSpPr>
            <a:cxnSpLocks/>
          </p:cNvCxnSpPr>
          <p:nvPr/>
        </p:nvCxnSpPr>
        <p:spPr>
          <a:xfrm>
            <a:off x="5992803" y="2026179"/>
            <a:ext cx="608604" cy="3078"/>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2">
            <a:extLst>
              <a:ext uri="{FF2B5EF4-FFF2-40B4-BE49-F238E27FC236}">
                <a16:creationId xmlns:a16="http://schemas.microsoft.com/office/drawing/2014/main" id="{A9CCDC63-9603-5593-2E1D-DB706E93049A}"/>
              </a:ext>
              <a:ext uri="{C183D7F6-B498-43B3-948B-1728B52AA6E4}">
                <adec:decorative xmlns:adec="http://schemas.microsoft.com/office/drawing/2017/decorative" val="1"/>
              </a:ext>
            </a:extLst>
          </p:cNvPr>
          <p:cNvCxnSpPr>
            <a:cxnSpLocks/>
          </p:cNvCxnSpPr>
          <p:nvPr/>
        </p:nvCxnSpPr>
        <p:spPr>
          <a:xfrm>
            <a:off x="5982734" y="3028821"/>
            <a:ext cx="608604" cy="3078"/>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pic>
        <p:nvPicPr>
          <p:cNvPr id="46" name="Picture 45" descr="OneLake Logo">
            <a:extLst>
              <a:ext uri="{FF2B5EF4-FFF2-40B4-BE49-F238E27FC236}">
                <a16:creationId xmlns:a16="http://schemas.microsoft.com/office/drawing/2014/main" id="{ED523E66-53C0-50EF-063C-4CC995064AE3}"/>
              </a:ext>
            </a:extLst>
          </p:cNvPr>
          <p:cNvPicPr>
            <a:picLocks noChangeAspect="1"/>
          </p:cNvPicPr>
          <p:nvPr/>
        </p:nvPicPr>
        <p:blipFill>
          <a:blip r:embed="rId9"/>
          <a:srcRect/>
          <a:stretch/>
        </p:blipFill>
        <p:spPr>
          <a:xfrm>
            <a:off x="7001016" y="1593798"/>
            <a:ext cx="466296" cy="467208"/>
          </a:xfrm>
          <a:prstGeom prst="rect">
            <a:avLst/>
          </a:prstGeom>
        </p:spPr>
      </p:pic>
      <p:sp>
        <p:nvSpPr>
          <p:cNvPr id="47" name="Text Placeholder 2">
            <a:extLst>
              <a:ext uri="{FF2B5EF4-FFF2-40B4-BE49-F238E27FC236}">
                <a16:creationId xmlns:a16="http://schemas.microsoft.com/office/drawing/2014/main" id="{7617BB95-CF13-87DF-AAD9-312A12628F7F}"/>
              </a:ext>
            </a:extLst>
          </p:cNvPr>
          <p:cNvSpPr txBox="1">
            <a:spLocks/>
          </p:cNvSpPr>
          <p:nvPr/>
        </p:nvSpPr>
        <p:spPr>
          <a:xfrm>
            <a:off x="6840580" y="2249742"/>
            <a:ext cx="815459"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One Lake</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pic>
        <p:nvPicPr>
          <p:cNvPr id="48" name="Picture 47" descr="OneLake Logo">
            <a:extLst>
              <a:ext uri="{FF2B5EF4-FFF2-40B4-BE49-F238E27FC236}">
                <a16:creationId xmlns:a16="http://schemas.microsoft.com/office/drawing/2014/main" id="{89B0B141-CEBE-010F-6089-70BF2E2C8B9A}"/>
              </a:ext>
            </a:extLst>
          </p:cNvPr>
          <p:cNvPicPr>
            <a:picLocks noChangeAspect="1"/>
          </p:cNvPicPr>
          <p:nvPr/>
        </p:nvPicPr>
        <p:blipFill>
          <a:blip r:embed="rId9"/>
          <a:srcRect/>
          <a:stretch/>
        </p:blipFill>
        <p:spPr>
          <a:xfrm>
            <a:off x="5121337" y="3912429"/>
            <a:ext cx="466296" cy="467208"/>
          </a:xfrm>
          <a:prstGeom prst="rect">
            <a:avLst/>
          </a:prstGeom>
        </p:spPr>
      </p:pic>
      <p:sp>
        <p:nvSpPr>
          <p:cNvPr id="49" name="Text Placeholder 2">
            <a:extLst>
              <a:ext uri="{FF2B5EF4-FFF2-40B4-BE49-F238E27FC236}">
                <a16:creationId xmlns:a16="http://schemas.microsoft.com/office/drawing/2014/main" id="{A5840A56-519A-2DD7-4353-36204F1B11A6}"/>
              </a:ext>
            </a:extLst>
          </p:cNvPr>
          <p:cNvSpPr txBox="1">
            <a:spLocks/>
          </p:cNvSpPr>
          <p:nvPr/>
        </p:nvSpPr>
        <p:spPr>
          <a:xfrm>
            <a:off x="4960901" y="4568373"/>
            <a:ext cx="815459"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One Lake</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50" name="Text Placeholder 8">
            <a:extLst>
              <a:ext uri="{FF2B5EF4-FFF2-40B4-BE49-F238E27FC236}">
                <a16:creationId xmlns:a16="http://schemas.microsoft.com/office/drawing/2014/main" id="{C5FB5CDC-6A49-2036-FCE3-A4BCB86B1CC2}"/>
              </a:ext>
            </a:extLst>
          </p:cNvPr>
          <p:cNvSpPr txBox="1">
            <a:spLocks/>
          </p:cNvSpPr>
          <p:nvPr/>
        </p:nvSpPr>
        <p:spPr>
          <a:xfrm>
            <a:off x="8277521" y="1713653"/>
            <a:ext cx="1480825" cy="246589"/>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Power BI</a:t>
            </a:r>
          </a:p>
        </p:txBody>
      </p:sp>
      <p:pic>
        <p:nvPicPr>
          <p:cNvPr id="51" name="Graphic 50">
            <a:extLst>
              <a:ext uri="{FF2B5EF4-FFF2-40B4-BE49-F238E27FC236}">
                <a16:creationId xmlns:a16="http://schemas.microsoft.com/office/drawing/2014/main" id="{121D2C44-3FA6-A503-A296-466381B04FF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9338" y="2479768"/>
            <a:ext cx="477190" cy="477190"/>
          </a:xfrm>
          <a:prstGeom prst="rect">
            <a:avLst/>
          </a:prstGeom>
        </p:spPr>
      </p:pic>
      <p:sp>
        <p:nvSpPr>
          <p:cNvPr id="52" name="Text Placeholder 8">
            <a:extLst>
              <a:ext uri="{FF2B5EF4-FFF2-40B4-BE49-F238E27FC236}">
                <a16:creationId xmlns:a16="http://schemas.microsoft.com/office/drawing/2014/main" id="{8C3D217E-0D25-CD02-B78C-9016F909DAC3}"/>
              </a:ext>
            </a:extLst>
          </p:cNvPr>
          <p:cNvSpPr txBox="1">
            <a:spLocks/>
          </p:cNvSpPr>
          <p:nvPr/>
        </p:nvSpPr>
        <p:spPr>
          <a:xfrm>
            <a:off x="8349205" y="3025624"/>
            <a:ext cx="1480825" cy="455747"/>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Synapse Data Science</a:t>
            </a:r>
          </a:p>
        </p:txBody>
      </p:sp>
      <p:pic>
        <p:nvPicPr>
          <p:cNvPr id="53" name="Picture 52" descr="A picture containing graphics, colorfulness, graphic design, creativity&#10;&#10;Description automatically generated">
            <a:extLst>
              <a:ext uri="{FF2B5EF4-FFF2-40B4-BE49-F238E27FC236}">
                <a16:creationId xmlns:a16="http://schemas.microsoft.com/office/drawing/2014/main" id="{2702D9DE-0E19-4C06-500E-590196939B5D}"/>
              </a:ext>
            </a:extLst>
          </p:cNvPr>
          <p:cNvPicPr>
            <a:picLocks noChangeAspect="1"/>
          </p:cNvPicPr>
          <p:nvPr/>
        </p:nvPicPr>
        <p:blipFill>
          <a:blip r:embed="rId12"/>
          <a:stretch>
            <a:fillRect/>
          </a:stretch>
        </p:blipFill>
        <p:spPr>
          <a:xfrm>
            <a:off x="8786245" y="3988856"/>
            <a:ext cx="557897" cy="557897"/>
          </a:xfrm>
          <a:prstGeom prst="rect">
            <a:avLst/>
          </a:prstGeom>
        </p:spPr>
      </p:pic>
      <p:sp>
        <p:nvSpPr>
          <p:cNvPr id="54" name="Text Placeholder 8">
            <a:extLst>
              <a:ext uri="{FF2B5EF4-FFF2-40B4-BE49-F238E27FC236}">
                <a16:creationId xmlns:a16="http://schemas.microsoft.com/office/drawing/2014/main" id="{92CE0C90-2B06-8677-C04B-88C9C4C33F2A}"/>
              </a:ext>
            </a:extLst>
          </p:cNvPr>
          <p:cNvSpPr txBox="1">
            <a:spLocks/>
          </p:cNvSpPr>
          <p:nvPr/>
        </p:nvSpPr>
        <p:spPr>
          <a:xfrm>
            <a:off x="8370921" y="4502987"/>
            <a:ext cx="1480825" cy="455747"/>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Data Activator</a:t>
            </a:r>
          </a:p>
        </p:txBody>
      </p:sp>
      <p:sp>
        <p:nvSpPr>
          <p:cNvPr id="55" name="Text Placeholder 5">
            <a:extLst>
              <a:ext uri="{FF2B5EF4-FFF2-40B4-BE49-F238E27FC236}">
                <a16:creationId xmlns:a16="http://schemas.microsoft.com/office/drawing/2014/main" id="{0868E99D-241B-646D-AEB3-9C6D91D9F640}"/>
              </a:ext>
            </a:extLst>
          </p:cNvPr>
          <p:cNvSpPr txBox="1">
            <a:spLocks/>
          </p:cNvSpPr>
          <p:nvPr/>
        </p:nvSpPr>
        <p:spPr>
          <a:xfrm>
            <a:off x="2281946" y="5497089"/>
            <a:ext cx="8709566" cy="466552"/>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56" name="Text Placeholder 5">
            <a:extLst>
              <a:ext uri="{FF2B5EF4-FFF2-40B4-BE49-F238E27FC236}">
                <a16:creationId xmlns:a16="http://schemas.microsoft.com/office/drawing/2014/main" id="{1ABBAAC9-45FB-9414-0942-3E15308FBFFB}"/>
              </a:ext>
            </a:extLst>
          </p:cNvPr>
          <p:cNvSpPr txBox="1">
            <a:spLocks/>
          </p:cNvSpPr>
          <p:nvPr/>
        </p:nvSpPr>
        <p:spPr>
          <a:xfrm>
            <a:off x="2281946" y="6058558"/>
            <a:ext cx="8709566" cy="47861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dirty="0">
              <a:solidFill>
                <a:srgbClr val="000000"/>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57" name="Picture 4" descr="Microsoft Security – Microsoft Adoption">
            <a:extLst>
              <a:ext uri="{FF2B5EF4-FFF2-40B4-BE49-F238E27FC236}">
                <a16:creationId xmlns:a16="http://schemas.microsoft.com/office/drawing/2014/main" id="{162E7E97-CAAE-DD33-A5D2-B68D6FDD48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26791" y="6126222"/>
            <a:ext cx="434194" cy="395471"/>
          </a:xfrm>
          <a:prstGeom prst="rect">
            <a:avLst/>
          </a:prstGeom>
          <a:noFill/>
          <a:extLst>
            <a:ext uri="{909E8E84-426E-40DD-AFC4-6F175D3DCCD1}">
              <a14:hiddenFill xmlns:a14="http://schemas.microsoft.com/office/drawing/2010/main">
                <a:solidFill>
                  <a:srgbClr val="FFFFFF"/>
                </a:solidFill>
              </a14:hiddenFill>
            </a:ext>
          </a:extLst>
        </p:spPr>
      </p:pic>
      <p:sp>
        <p:nvSpPr>
          <p:cNvPr id="58" name="Text Placeholder 6">
            <a:extLst>
              <a:ext uri="{FF2B5EF4-FFF2-40B4-BE49-F238E27FC236}">
                <a16:creationId xmlns:a16="http://schemas.microsoft.com/office/drawing/2014/main" id="{0A1F5864-E419-3682-52C8-7B49DCA8E9D9}"/>
              </a:ext>
            </a:extLst>
          </p:cNvPr>
          <p:cNvSpPr txBox="1">
            <a:spLocks/>
          </p:cNvSpPr>
          <p:nvPr/>
        </p:nvSpPr>
        <p:spPr>
          <a:xfrm>
            <a:off x="5731665" y="5570671"/>
            <a:ext cx="1337353" cy="24081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One security</a:t>
            </a:r>
          </a:p>
        </p:txBody>
      </p:sp>
      <p:sp>
        <p:nvSpPr>
          <p:cNvPr id="59" name="Text Placeholder 6">
            <a:extLst>
              <a:ext uri="{FF2B5EF4-FFF2-40B4-BE49-F238E27FC236}">
                <a16:creationId xmlns:a16="http://schemas.microsoft.com/office/drawing/2014/main" id="{F03FF7F8-914A-B0A2-3384-3A6E81361903}"/>
              </a:ext>
            </a:extLst>
          </p:cNvPr>
          <p:cNvSpPr txBox="1">
            <a:spLocks/>
          </p:cNvSpPr>
          <p:nvPr/>
        </p:nvSpPr>
        <p:spPr>
          <a:xfrm>
            <a:off x="5731665" y="6108938"/>
            <a:ext cx="1337353" cy="240816"/>
          </a:xfrm>
          <a:prstGeom prst="rect">
            <a:avLst/>
          </a:prstGeom>
        </p:spPr>
        <p:txBody>
          <a:bodyPr/>
          <a:lstStyle>
            <a:lvl1pPr marL="0" indent="0" algn="l" defTabSz="1218868" rtl="0" eaLnBrk="1" latinLnBrk="0" hangingPunct="1">
              <a:spcBef>
                <a:spcPct val="20000"/>
              </a:spcBef>
              <a:buFont typeface="Arial"/>
              <a:buNone/>
              <a:defRPr sz="3199" kern="1200">
                <a:solidFill>
                  <a:srgbClr val="404040"/>
                </a:solidFill>
                <a:latin typeface="+mj-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dirty="0" smtClean="0">
                <a:solidFill>
                  <a:srgbClr val="404040"/>
                </a:solidFill>
                <a:latin typeface="+mj-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dirty="0" smtClean="0">
                <a:solidFill>
                  <a:srgbClr val="404040"/>
                </a:solidFill>
                <a:latin typeface="+mj-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dirty="0">
                <a:solidFill>
                  <a:srgbClr val="404040"/>
                </a:solidFill>
                <a:latin typeface="+mj-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400" dirty="0"/>
              <a:t>Purview</a:t>
            </a:r>
          </a:p>
        </p:txBody>
      </p:sp>
      <p:sp>
        <p:nvSpPr>
          <p:cNvPr id="60" name="Text Box 1">
            <a:extLst>
              <a:ext uri="{FF2B5EF4-FFF2-40B4-BE49-F238E27FC236}">
                <a16:creationId xmlns:a16="http://schemas.microsoft.com/office/drawing/2014/main" id="{0F69C71F-63F0-1652-92F6-DCE53696F40F}"/>
              </a:ext>
            </a:extLst>
          </p:cNvPr>
          <p:cNvSpPr txBox="1">
            <a:spLocks/>
          </p:cNvSpPr>
          <p:nvPr/>
        </p:nvSpPr>
        <p:spPr>
          <a:xfrm>
            <a:off x="2580105" y="-198007"/>
            <a:ext cx="5697416" cy="734496"/>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lvl1pPr marL="0" marR="0" indent="0" algn="l" defTabSz="609434" rtl="0" eaLnBrk="1" fontAlgn="auto" latinLnBrk="0" hangingPunct="1">
              <a:lnSpc>
                <a:spcPts val="4666"/>
              </a:lnSpc>
              <a:spcBef>
                <a:spcPct val="0"/>
              </a:spcBef>
              <a:spcAft>
                <a:spcPts val="0"/>
              </a:spcAft>
              <a:buClrTx/>
              <a:buSzTx/>
              <a:buFontTx/>
              <a:buNone/>
              <a:tabLst/>
              <a:defRPr kumimoji="0" lang="en-US" sz="4799" b="0" i="0" u="none" strike="noStrike" kern="1200" cap="none" spc="0" normalizeH="0" baseline="0">
                <a:ln>
                  <a:noFill/>
                </a:ln>
                <a:solidFill>
                  <a:schemeClr val="tx2"/>
                </a:solidFill>
                <a:effectLst/>
                <a:uLnTx/>
                <a:uFillTx/>
                <a:latin typeface="+mj-lt"/>
                <a:ea typeface="+mj-ea"/>
                <a:cs typeface="Segoe light"/>
              </a:defRPr>
            </a:lvl1pPr>
          </a:lstStyle>
          <a:p>
            <a:pPr algn="ctr"/>
            <a:r>
              <a:rPr lang="en-US" sz="2400" b="1" dirty="0">
                <a:solidFill>
                  <a:srgbClr val="000000"/>
                </a:solidFill>
                <a:effectLst/>
                <a:latin typeface="Helvetica" pitchFamily="2" charset="0"/>
              </a:rPr>
              <a:t>MS Fabric as a Complete Data Platform</a:t>
            </a:r>
          </a:p>
        </p:txBody>
      </p:sp>
      <p:cxnSp>
        <p:nvCxnSpPr>
          <p:cNvPr id="61" name="Straight Arrow Connector 42">
            <a:extLst>
              <a:ext uri="{FF2B5EF4-FFF2-40B4-BE49-F238E27FC236}">
                <a16:creationId xmlns:a16="http://schemas.microsoft.com/office/drawing/2014/main" id="{DE68FB68-9581-5A84-3126-3576A4D8D1F5}"/>
              </a:ext>
              <a:ext uri="{C183D7F6-B498-43B3-948B-1728B52AA6E4}">
                <adec:decorative xmlns:adec="http://schemas.microsoft.com/office/drawing/2017/decorative" val="1"/>
              </a:ext>
            </a:extLst>
          </p:cNvPr>
          <p:cNvCxnSpPr>
            <a:cxnSpLocks/>
          </p:cNvCxnSpPr>
          <p:nvPr/>
        </p:nvCxnSpPr>
        <p:spPr>
          <a:xfrm>
            <a:off x="7748704" y="2039803"/>
            <a:ext cx="608604" cy="3078"/>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42">
            <a:extLst>
              <a:ext uri="{FF2B5EF4-FFF2-40B4-BE49-F238E27FC236}">
                <a16:creationId xmlns:a16="http://schemas.microsoft.com/office/drawing/2014/main" id="{E5831C51-00E2-6D41-1353-3CEC88B0F5E5}"/>
              </a:ext>
              <a:ext uri="{C183D7F6-B498-43B3-948B-1728B52AA6E4}">
                <adec:decorative xmlns:adec="http://schemas.microsoft.com/office/drawing/2017/decorative" val="1"/>
              </a:ext>
            </a:extLst>
          </p:cNvPr>
          <p:cNvCxnSpPr>
            <a:cxnSpLocks/>
          </p:cNvCxnSpPr>
          <p:nvPr/>
        </p:nvCxnSpPr>
        <p:spPr>
          <a:xfrm>
            <a:off x="7763831" y="4317608"/>
            <a:ext cx="608604" cy="3078"/>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42">
            <a:extLst>
              <a:ext uri="{FF2B5EF4-FFF2-40B4-BE49-F238E27FC236}">
                <a16:creationId xmlns:a16="http://schemas.microsoft.com/office/drawing/2014/main" id="{F69C2C71-16CC-A1E8-0840-8B13908EBA5A}"/>
              </a:ext>
              <a:ext uri="{C183D7F6-B498-43B3-948B-1728B52AA6E4}">
                <adec:decorative xmlns:adec="http://schemas.microsoft.com/office/drawing/2017/decorative" val="1"/>
              </a:ext>
            </a:extLst>
          </p:cNvPr>
          <p:cNvCxnSpPr>
            <a:cxnSpLocks/>
          </p:cNvCxnSpPr>
          <p:nvPr/>
        </p:nvCxnSpPr>
        <p:spPr>
          <a:xfrm>
            <a:off x="9758346" y="2602819"/>
            <a:ext cx="608604" cy="3078"/>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42">
            <a:extLst>
              <a:ext uri="{FF2B5EF4-FFF2-40B4-BE49-F238E27FC236}">
                <a16:creationId xmlns:a16="http://schemas.microsoft.com/office/drawing/2014/main" id="{3EAB475F-61F4-7BA6-958D-0B73917F63D6}"/>
              </a:ext>
              <a:ext uri="{C183D7F6-B498-43B3-948B-1728B52AA6E4}">
                <adec:decorative xmlns:adec="http://schemas.microsoft.com/office/drawing/2017/decorative" val="1"/>
              </a:ext>
            </a:extLst>
          </p:cNvPr>
          <p:cNvCxnSpPr>
            <a:cxnSpLocks/>
          </p:cNvCxnSpPr>
          <p:nvPr/>
        </p:nvCxnSpPr>
        <p:spPr>
          <a:xfrm>
            <a:off x="7283223" y="5038902"/>
            <a:ext cx="0" cy="392035"/>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42">
            <a:extLst>
              <a:ext uri="{FF2B5EF4-FFF2-40B4-BE49-F238E27FC236}">
                <a16:creationId xmlns:a16="http://schemas.microsoft.com/office/drawing/2014/main" id="{FCA77D8A-E232-32BE-9956-92B2ECFAF648}"/>
              </a:ext>
              <a:ext uri="{C183D7F6-B498-43B3-948B-1728B52AA6E4}">
                <adec:decorative xmlns:adec="http://schemas.microsoft.com/office/drawing/2017/decorative" val="1"/>
              </a:ext>
            </a:extLst>
          </p:cNvPr>
          <p:cNvCxnSpPr>
            <a:cxnSpLocks/>
          </p:cNvCxnSpPr>
          <p:nvPr/>
        </p:nvCxnSpPr>
        <p:spPr>
          <a:xfrm>
            <a:off x="4833100" y="5038902"/>
            <a:ext cx="0" cy="392035"/>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66" name="Text Placeholder 5">
            <a:extLst>
              <a:ext uri="{FF2B5EF4-FFF2-40B4-BE49-F238E27FC236}">
                <a16:creationId xmlns:a16="http://schemas.microsoft.com/office/drawing/2014/main" id="{9FCE72E3-80D6-07B8-F123-3636B934CD6B}"/>
              </a:ext>
            </a:extLst>
          </p:cNvPr>
          <p:cNvSpPr txBox="1">
            <a:spLocks/>
          </p:cNvSpPr>
          <p:nvPr/>
        </p:nvSpPr>
        <p:spPr>
          <a:xfrm>
            <a:off x="227238" y="1139997"/>
            <a:ext cx="1187464" cy="538645"/>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Streaming</a:t>
            </a: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dirty="0">
                <a:solidFill>
                  <a:srgbClr val="000000"/>
                </a:solidFill>
                <a:latin typeface="Segoe UI"/>
              </a:rPr>
              <a:t>(Binary / Avro /.)</a:t>
            </a: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7" name="Text Placeholder 5">
            <a:extLst>
              <a:ext uri="{FF2B5EF4-FFF2-40B4-BE49-F238E27FC236}">
                <a16:creationId xmlns:a16="http://schemas.microsoft.com/office/drawing/2014/main" id="{34704229-222C-FCC7-3020-A8A549106A84}"/>
              </a:ext>
            </a:extLst>
          </p:cNvPr>
          <p:cNvSpPr txBox="1">
            <a:spLocks/>
          </p:cNvSpPr>
          <p:nvPr/>
        </p:nvSpPr>
        <p:spPr>
          <a:xfrm>
            <a:off x="230505" y="2153599"/>
            <a:ext cx="1187464" cy="538645"/>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b="1" dirty="0">
                <a:solidFill>
                  <a:srgbClr val="000000"/>
                </a:solidFill>
                <a:latin typeface="Segoe UI"/>
              </a:rPr>
              <a:t>Unstructured</a:t>
            </a:r>
            <a:r>
              <a:rPr lang="en-US" sz="800" dirty="0">
                <a:solidFill>
                  <a:srgbClr val="000000"/>
                </a:solidFill>
                <a:latin typeface="Segoe UI"/>
              </a:rPr>
              <a:t>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(Audio /Video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8" name="Text Placeholder 5">
            <a:extLst>
              <a:ext uri="{FF2B5EF4-FFF2-40B4-BE49-F238E27FC236}">
                <a16:creationId xmlns:a16="http://schemas.microsoft.com/office/drawing/2014/main" id="{665F3574-C54C-1197-DCF4-6447F81EEF77}"/>
              </a:ext>
            </a:extLst>
          </p:cNvPr>
          <p:cNvSpPr txBox="1">
            <a:spLocks/>
          </p:cNvSpPr>
          <p:nvPr/>
        </p:nvSpPr>
        <p:spPr>
          <a:xfrm>
            <a:off x="230505" y="4286839"/>
            <a:ext cx="1187464" cy="538645"/>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b="1" dirty="0">
                <a:solidFill>
                  <a:srgbClr val="000000"/>
                </a:solidFill>
                <a:latin typeface="Segoe UI"/>
              </a:rPr>
              <a:t>Structure Data</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dirty="0">
                <a:solidFill>
                  <a:srgbClr val="000000"/>
                </a:solidFill>
                <a:latin typeface="Segoe UI"/>
              </a:rPr>
              <a:t>(Relational DBs) </a:t>
            </a: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9" name="Text Placeholder 5">
            <a:extLst>
              <a:ext uri="{FF2B5EF4-FFF2-40B4-BE49-F238E27FC236}">
                <a16:creationId xmlns:a16="http://schemas.microsoft.com/office/drawing/2014/main" id="{8874B4C4-BFE2-C7D0-A9B2-BAA57BBC6EBA}"/>
              </a:ext>
            </a:extLst>
          </p:cNvPr>
          <p:cNvSpPr txBox="1">
            <a:spLocks/>
          </p:cNvSpPr>
          <p:nvPr/>
        </p:nvSpPr>
        <p:spPr>
          <a:xfrm>
            <a:off x="227238" y="3418393"/>
            <a:ext cx="1187464" cy="538645"/>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800" b="1" dirty="0">
                <a:solidFill>
                  <a:srgbClr val="000000"/>
                </a:solidFill>
                <a:latin typeface="Segoe UI"/>
              </a:rPr>
              <a:t>Semi Structured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(XML / JSON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 name="Picture 1">
            <a:extLst>
              <a:ext uri="{FF2B5EF4-FFF2-40B4-BE49-F238E27FC236}">
                <a16:creationId xmlns:a16="http://schemas.microsoft.com/office/drawing/2014/main" id="{4D0CF893-FEEB-0504-EADD-38FED5ED575F}"/>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993" y="29895"/>
            <a:ext cx="586514" cy="586514"/>
          </a:xfrm>
          <a:prstGeom prst="rect">
            <a:avLst/>
          </a:prstGeom>
        </p:spPr>
      </p:pic>
    </p:spTree>
    <p:extLst>
      <p:ext uri="{BB962C8B-B14F-4D97-AF65-F5344CB8AC3E}">
        <p14:creationId xmlns:p14="http://schemas.microsoft.com/office/powerpoint/2010/main" val="6644383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D67E093D-4BF9-17ED-172A-09CF4890AB76}"/>
              </a:ext>
            </a:extLst>
          </p:cNvPr>
          <p:cNvSpPr txBox="1"/>
          <p:nvPr/>
        </p:nvSpPr>
        <p:spPr>
          <a:xfrm>
            <a:off x="1186987" y="1773920"/>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173" name="Picture 172" descr="Icon representing data silos">
            <a:extLst>
              <a:ext uri="{FF2B5EF4-FFF2-40B4-BE49-F238E27FC236}">
                <a16:creationId xmlns:a16="http://schemas.microsoft.com/office/drawing/2014/main" id="{243D6880-CC35-AD03-763E-75EE0E87895B}"/>
              </a:ext>
            </a:extLst>
          </p:cNvPr>
          <p:cNvPicPr>
            <a:picLocks noChangeAspect="1"/>
          </p:cNvPicPr>
          <p:nvPr/>
        </p:nvPicPr>
        <p:blipFill>
          <a:blip r:embed="rId3"/>
          <a:stretch>
            <a:fillRect/>
          </a:stretch>
        </p:blipFill>
        <p:spPr>
          <a:xfrm>
            <a:off x="1714983" y="2626615"/>
            <a:ext cx="393700" cy="317500"/>
          </a:xfrm>
          <a:prstGeom prst="rect">
            <a:avLst/>
          </a:prstGeom>
        </p:spPr>
      </p:pic>
      <p:sp>
        <p:nvSpPr>
          <p:cNvPr id="208" name="TextBox 207">
            <a:extLst>
              <a:ext uri="{FF2B5EF4-FFF2-40B4-BE49-F238E27FC236}">
                <a16:creationId xmlns:a16="http://schemas.microsoft.com/office/drawing/2014/main" id="{1E97EC65-B1B2-B4C8-5B1E-45417A44BCB6}"/>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 Enabled</a:t>
            </a:r>
          </a:p>
        </p:txBody>
      </p:sp>
      <p:pic>
        <p:nvPicPr>
          <p:cNvPr id="174" name="Picture 173" descr="Icon representing data silos">
            <a:extLst>
              <a:ext uri="{FF2B5EF4-FFF2-40B4-BE49-F238E27FC236}">
                <a16:creationId xmlns:a16="http://schemas.microsoft.com/office/drawing/2014/main" id="{4B1A9BC5-3692-81AB-8E34-C456F1A0422D}"/>
              </a:ext>
            </a:extLst>
          </p:cNvPr>
          <p:cNvPicPr>
            <a:picLocks noChangeAspect="1"/>
          </p:cNvPicPr>
          <p:nvPr/>
        </p:nvPicPr>
        <p:blipFill>
          <a:blip r:embed="rId3"/>
          <a:stretch>
            <a:fillRect/>
          </a:stretch>
        </p:blipFill>
        <p:spPr>
          <a:xfrm>
            <a:off x="1714983" y="4039931"/>
            <a:ext cx="393700" cy="317500"/>
          </a:xfrm>
          <a:prstGeom prst="rect">
            <a:avLst/>
          </a:prstGeom>
        </p:spPr>
      </p:pic>
      <p:sp>
        <p:nvSpPr>
          <p:cNvPr id="212" name="TextBox 211">
            <a:extLst>
              <a:ext uri="{FF2B5EF4-FFF2-40B4-BE49-F238E27FC236}">
                <a16:creationId xmlns:a16="http://schemas.microsoft.com/office/drawing/2014/main" id="{0247E37B-95C1-E3C1-0F96-D05C229E2B13}"/>
              </a:ext>
            </a:extLst>
          </p:cNvPr>
          <p:cNvSpPr txBox="1"/>
          <p:nvPr/>
        </p:nvSpPr>
        <p:spPr>
          <a:xfrm>
            <a:off x="997433" y="4583973"/>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Structured / Unstructured</a:t>
            </a:r>
          </a:p>
        </p:txBody>
      </p:sp>
      <p:sp>
        <p:nvSpPr>
          <p:cNvPr id="43" name="TextBox 42">
            <a:extLst>
              <a:ext uri="{FF2B5EF4-FFF2-40B4-BE49-F238E27FC236}">
                <a16:creationId xmlns:a16="http://schemas.microsoft.com/office/drawing/2014/main" id="{BB966278-49B7-15F2-1546-28BF73CCB814}"/>
              </a:ext>
            </a:extLst>
          </p:cNvPr>
          <p:cNvSpPr txBox="1"/>
          <p:nvPr/>
        </p:nvSpPr>
        <p:spPr>
          <a:xfrm>
            <a:off x="4171610" y="1757053"/>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sp>
        <p:nvSpPr>
          <p:cNvPr id="207" name="Embed_ECCE" title="Icon of two chevron brackets around a backslash">
            <a:extLst>
              <a:ext uri="{FF2B5EF4-FFF2-40B4-BE49-F238E27FC236}">
                <a16:creationId xmlns:a16="http://schemas.microsoft.com/office/drawing/2014/main" id="{179828A9-9161-BB58-6049-6B00646326E7}"/>
              </a:ext>
            </a:extLst>
          </p:cNvPr>
          <p:cNvSpPr>
            <a:spLocks noChangeAspect="1" noEditPoints="1"/>
          </p:cNvSpPr>
          <p:nvPr/>
        </p:nvSpPr>
        <p:spPr bwMode="auto">
          <a:xfrm>
            <a:off x="4524189" y="2562673"/>
            <a:ext cx="426562" cy="36576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9BAF449-E740-3FB6-7FBE-C8D2BFDEFF7B}"/>
              </a:ext>
            </a:extLst>
          </p:cNvPr>
          <p:cNvSpPr txBox="1"/>
          <p:nvPr/>
        </p:nvSpPr>
        <p:spPr>
          <a:xfrm>
            <a:off x="3823070"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4"/>
          <a:stretch>
            <a:fillRect/>
          </a:stretch>
        </p:blipFill>
        <p:spPr>
          <a:xfrm>
            <a:off x="4539395" y="4039931"/>
            <a:ext cx="406400" cy="431800"/>
          </a:xfrm>
          <a:prstGeom prst="rect">
            <a:avLst/>
          </a:prstGeom>
        </p:spPr>
      </p:pic>
      <p:sp>
        <p:nvSpPr>
          <p:cNvPr id="213" name="TextBox 212">
            <a:extLst>
              <a:ext uri="{FF2B5EF4-FFF2-40B4-BE49-F238E27FC236}">
                <a16:creationId xmlns:a16="http://schemas.microsoft.com/office/drawing/2014/main" id="{B7180C62-ED73-0F8C-EA78-10339B73D19B}"/>
              </a:ext>
            </a:extLst>
          </p:cNvPr>
          <p:cNvSpPr txBox="1"/>
          <p:nvPr/>
        </p:nvSpPr>
        <p:spPr>
          <a:xfrm>
            <a:off x="4002465" y="4583973"/>
            <a:ext cx="148026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Pipelines &amp; Dataflows</a:t>
            </a:r>
          </a:p>
        </p:txBody>
      </p:sp>
      <p:cxnSp>
        <p:nvCxnSpPr>
          <p:cNvPr id="312" name="Straight Arrow Connector 311" descr="A arrow connecting Shortcut Enabled to Shortcuts">
            <a:extLst>
              <a:ext uri="{FF2B5EF4-FFF2-40B4-BE49-F238E27FC236}">
                <a16:creationId xmlns:a16="http://schemas.microsoft.com/office/drawing/2014/main" id="{67A58EBC-4BCD-4A9E-F7F7-D8F65F32AEE2}"/>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descr="A arrow connecting Structured / Unstructured to Pipelines &amp; Dataflows&#10;">
            <a:extLst>
              <a:ext uri="{FF2B5EF4-FFF2-40B4-BE49-F238E27FC236}">
                <a16:creationId xmlns:a16="http://schemas.microsoft.com/office/drawing/2014/main" id="{4FB40F96-6C8A-E6AE-93B4-B4E722E1F0F3}"/>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6C1A535-A3C4-39CD-79F3-9558C3359C03}"/>
              </a:ext>
            </a:extLst>
          </p:cNvPr>
          <p:cNvSpPr txBox="1"/>
          <p:nvPr/>
        </p:nvSpPr>
        <p:spPr>
          <a:xfrm>
            <a:off x="7249143" y="1773920"/>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199" name="Picture 198" descr="Icon of two houses representing a Data Lakehouse">
            <a:extLst>
              <a:ext uri="{FF2B5EF4-FFF2-40B4-BE49-F238E27FC236}">
                <a16:creationId xmlns:a16="http://schemas.microsoft.com/office/drawing/2014/main" id="{C4DA9046-1EC4-9A15-70C0-13E03CBE71DB}"/>
              </a:ext>
            </a:extLst>
          </p:cNvPr>
          <p:cNvPicPr>
            <a:picLocks noChangeAspect="1"/>
          </p:cNvPicPr>
          <p:nvPr/>
        </p:nvPicPr>
        <p:blipFill>
          <a:blip r:embed="rId5"/>
          <a:stretch>
            <a:fillRect/>
          </a:stretch>
        </p:blipFill>
        <p:spPr>
          <a:xfrm>
            <a:off x="7290057" y="2538602"/>
            <a:ext cx="546100" cy="444500"/>
          </a:xfrm>
          <a:prstGeom prst="rect">
            <a:avLst/>
          </a:prstGeom>
        </p:spPr>
      </p:pic>
      <p:sp>
        <p:nvSpPr>
          <p:cNvPr id="210" name="TextBox 209">
            <a:extLst>
              <a:ext uri="{FF2B5EF4-FFF2-40B4-BE49-F238E27FC236}">
                <a16:creationId xmlns:a16="http://schemas.microsoft.com/office/drawing/2014/main" id="{27ECD43D-1C8E-F6B6-34AC-127D5154043A}"/>
              </a:ext>
            </a:extLst>
          </p:cNvPr>
          <p:cNvSpPr txBox="1"/>
          <p:nvPr/>
        </p:nvSpPr>
        <p:spPr>
          <a:xfrm>
            <a:off x="6648707"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Lakehouse(s)</a:t>
            </a:r>
          </a:p>
        </p:txBody>
      </p:sp>
      <p:cxnSp>
        <p:nvCxnSpPr>
          <p:cNvPr id="370" name="Straight Arrow Connector 369" descr="A double-headed arrow connecting Lakehouses to Notebooks &amp; Dataflows">
            <a:extLst>
              <a:ext uri="{FF2B5EF4-FFF2-40B4-BE49-F238E27FC236}">
                <a16:creationId xmlns:a16="http://schemas.microsoft.com/office/drawing/2014/main" id="{B87E2909-4D29-5C81-C189-4E70CDC66FEE}"/>
              </a:ext>
            </a:extLst>
          </p:cNvPr>
          <p:cNvCxnSpPr/>
          <p:nvPr/>
        </p:nvCxnSpPr>
        <p:spPr>
          <a:xfrm>
            <a:off x="7529213"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 name="Picture 204" descr="Icon representing organizing data with a notebook">
            <a:extLst>
              <a:ext uri="{FF2B5EF4-FFF2-40B4-BE49-F238E27FC236}">
                <a16:creationId xmlns:a16="http://schemas.microsoft.com/office/drawing/2014/main" id="{2C79887A-0709-0D75-EC56-B90F7F7D14DF}"/>
              </a:ext>
            </a:extLst>
          </p:cNvPr>
          <p:cNvPicPr>
            <a:picLocks noChangeAspect="1"/>
          </p:cNvPicPr>
          <p:nvPr/>
        </p:nvPicPr>
        <p:blipFill>
          <a:blip r:embed="rId6"/>
          <a:stretch>
            <a:fillRect/>
          </a:stretch>
        </p:blipFill>
        <p:spPr>
          <a:xfrm>
            <a:off x="7318755" y="4694198"/>
            <a:ext cx="406400" cy="482600"/>
          </a:xfrm>
          <a:prstGeom prst="rect">
            <a:avLst/>
          </a:prstGeom>
        </p:spPr>
      </p:pic>
      <p:sp>
        <p:nvSpPr>
          <p:cNvPr id="216" name="TextBox 215">
            <a:extLst>
              <a:ext uri="{FF2B5EF4-FFF2-40B4-BE49-F238E27FC236}">
                <a16:creationId xmlns:a16="http://schemas.microsoft.com/office/drawing/2014/main" id="{BD00B1FF-FC67-EB58-E0BC-C94D948B39C3}"/>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Transform</a:t>
            </a:r>
          </a:p>
        </p:txBody>
      </p:sp>
      <p:sp>
        <p:nvSpPr>
          <p:cNvPr id="214" name="TextBox 213">
            <a:extLst>
              <a:ext uri="{FF2B5EF4-FFF2-40B4-BE49-F238E27FC236}">
                <a16:creationId xmlns:a16="http://schemas.microsoft.com/office/drawing/2014/main" id="{7C3F9E55-AA5A-D6BE-6FD8-E119B89A2014}"/>
              </a:ext>
            </a:extLst>
          </p:cNvPr>
          <p:cNvSpPr txBox="1"/>
          <p:nvPr/>
        </p:nvSpPr>
        <p:spPr>
          <a:xfrm>
            <a:off x="6831474" y="5688905"/>
            <a:ext cx="138096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Notebooks &amp; Dataflows</a:t>
            </a:r>
          </a:p>
        </p:txBody>
      </p:sp>
      <p:grpSp>
        <p:nvGrpSpPr>
          <p:cNvPr id="9" name="Group 8" descr="A arrow connecting shortcuts and Pipelines &amp; Dataflows to Lakehouses">
            <a:extLst>
              <a:ext uri="{FF2B5EF4-FFF2-40B4-BE49-F238E27FC236}">
                <a16:creationId xmlns:a16="http://schemas.microsoft.com/office/drawing/2014/main" id="{03BC9CC6-3634-6284-B47C-CC3CBA15E466}"/>
              </a:ext>
            </a:extLst>
          </p:cNvPr>
          <p:cNvGrpSpPr/>
          <p:nvPr/>
        </p:nvGrpSpPr>
        <p:grpSpPr>
          <a:xfrm>
            <a:off x="5482724" y="3275323"/>
            <a:ext cx="1165983" cy="1554872"/>
            <a:chOff x="5482724" y="3275323"/>
            <a:chExt cx="1165983" cy="1554872"/>
          </a:xfrm>
        </p:grpSpPr>
        <p:cxnSp>
          <p:nvCxnSpPr>
            <p:cNvPr id="349" name="Elbow Connector 348">
              <a:extLst>
                <a:ext uri="{FF2B5EF4-FFF2-40B4-BE49-F238E27FC236}">
                  <a16:creationId xmlns:a16="http://schemas.microsoft.com/office/drawing/2014/main" id="{41A61628-4B28-1636-BFDC-FAD9DC1F01EA}"/>
                </a:ext>
              </a:extLst>
            </p:cNvPr>
            <p:cNvCxnSpPr>
              <a:cxnSpLocks/>
              <a:stCxn id="213" idx="3"/>
              <a:endCxn id="210" idx="1"/>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1" name="Elbow Connector 350">
              <a:extLst>
                <a:ext uri="{FF2B5EF4-FFF2-40B4-BE49-F238E27FC236}">
                  <a16:creationId xmlns:a16="http://schemas.microsoft.com/office/drawing/2014/main" id="{59A402C5-6E7D-11ED-355E-9F6CC751BBAB}"/>
                </a:ext>
              </a:extLst>
            </p:cNvPr>
            <p:cNvCxnSpPr>
              <a:cxnSpLocks/>
              <a:endCxn id="210" idx="1"/>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0D8E15EE-2A49-970F-DB52-8152067CBF89}"/>
              </a:ext>
            </a:extLst>
          </p:cNvPr>
          <p:cNvSpPr txBox="1"/>
          <p:nvPr/>
        </p:nvSpPr>
        <p:spPr>
          <a:xfrm>
            <a:off x="9966353" y="1773920"/>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198" name="Picture 197" descr="Power BI Logo">
            <a:extLst>
              <a:ext uri="{FF2B5EF4-FFF2-40B4-BE49-F238E27FC236}">
                <a16:creationId xmlns:a16="http://schemas.microsoft.com/office/drawing/2014/main" id="{EBB82D59-E71D-01D7-1768-9CE73D38FCC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1" name="TextBox 210">
            <a:extLst>
              <a:ext uri="{FF2B5EF4-FFF2-40B4-BE49-F238E27FC236}">
                <a16:creationId xmlns:a16="http://schemas.microsoft.com/office/drawing/2014/main" id="{FDF84877-12DA-2DD9-CF74-A3432789107D}"/>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176" name="server" title="Icon of a server tower">
            <a:extLst>
              <a:ext uri="{FF2B5EF4-FFF2-40B4-BE49-F238E27FC236}">
                <a16:creationId xmlns:a16="http://schemas.microsoft.com/office/drawing/2014/main" id="{67935E12-C2B2-D6A2-B518-F9BC49378D05}"/>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5" name="TextBox 214">
            <a:extLst>
              <a:ext uri="{FF2B5EF4-FFF2-40B4-BE49-F238E27FC236}">
                <a16:creationId xmlns:a16="http://schemas.microsoft.com/office/drawing/2014/main" id="{9D514C3F-EAA7-6017-DE8A-E6C56A7ADA67}"/>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 Warehouse</a:t>
            </a:r>
          </a:p>
        </p:txBody>
      </p:sp>
      <p:grpSp>
        <p:nvGrpSpPr>
          <p:cNvPr id="10" name="Group 9" descr="A arrow connecting Lakehouses to PBI and Lake Warehouse">
            <a:extLst>
              <a:ext uri="{FF2B5EF4-FFF2-40B4-BE49-F238E27FC236}">
                <a16:creationId xmlns:a16="http://schemas.microsoft.com/office/drawing/2014/main" id="{6F57D1E1-25B7-29ED-6C75-B42B60EE56B0}"/>
              </a:ext>
            </a:extLst>
          </p:cNvPr>
          <p:cNvGrpSpPr/>
          <p:nvPr/>
        </p:nvGrpSpPr>
        <p:grpSpPr>
          <a:xfrm>
            <a:off x="8477507" y="3152213"/>
            <a:ext cx="996837" cy="1554871"/>
            <a:chOff x="8477507" y="3152213"/>
            <a:chExt cx="996837" cy="1554871"/>
          </a:xfrm>
        </p:grpSpPr>
        <p:cxnSp>
          <p:nvCxnSpPr>
            <p:cNvPr id="355" name="Elbow Connector 354">
              <a:extLst>
                <a:ext uri="{FF2B5EF4-FFF2-40B4-BE49-F238E27FC236}">
                  <a16:creationId xmlns:a16="http://schemas.microsoft.com/office/drawing/2014/main" id="{A57F8763-FC1E-4377-088C-7025DCAEA4B1}"/>
                </a:ext>
              </a:extLst>
            </p:cNvPr>
            <p:cNvCxnSpPr>
              <a:cxnSpLocks/>
              <a:endCxn id="215" idx="1"/>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Elbow Connector 355">
              <a:extLst>
                <a:ext uri="{FF2B5EF4-FFF2-40B4-BE49-F238E27FC236}">
                  <a16:creationId xmlns:a16="http://schemas.microsoft.com/office/drawing/2014/main" id="{99571382-5030-6E05-61B0-D2897CF303EE}"/>
                </a:ext>
              </a:extLst>
            </p:cNvPr>
            <p:cNvCxnSpPr>
              <a:cxnSpLocks/>
              <a:stCxn id="210" idx="3"/>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63C2B446-21F0-F2E1-4C92-D430FDA50ECE}"/>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b="1" dirty="0">
                <a:solidFill>
                  <a:srgbClr val="117865"/>
                </a:solidFill>
              </a:rPr>
              <a:t>Lakehouse</a:t>
            </a:r>
          </a:p>
        </p:txBody>
      </p:sp>
      <p:pic>
        <p:nvPicPr>
          <p:cNvPr id="4" name="Picture 3">
            <a:extLst>
              <a:ext uri="{FF2B5EF4-FFF2-40B4-BE49-F238E27FC236}">
                <a16:creationId xmlns:a16="http://schemas.microsoft.com/office/drawing/2014/main" id="{5AD3092B-28FD-31F7-D409-C10E7F22E40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4206919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Effect transition="in" filter="fade">
                                      <p:cBhvr>
                                        <p:cTn id="11" dur="500"/>
                                        <p:tgtEl>
                                          <p:spTgt spid="37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551D365-F6B8-6051-9853-8CC6FB1F9E35}"/>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714983" y="2626615"/>
            <a:ext cx="393700" cy="317500"/>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714983" y="4041802"/>
            <a:ext cx="393700" cy="317500"/>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997433" y="4579701"/>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4171610" y="1757059"/>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4540619" y="2626615"/>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394427" y="3152495"/>
            <a:ext cx="6860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4534269" y="4039931"/>
            <a:ext cx="406400" cy="43180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3961442" y="4579701"/>
            <a:ext cx="155205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7287876" y="2626615"/>
            <a:ext cx="533400" cy="3429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6820048" y="3152495"/>
            <a:ext cx="14836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7534382"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BDAC59CF-CF57-5BB0-5530-8C025E5B9637}"/>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7033732" y="5691040"/>
            <a:ext cx="10013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5482724" y="3275323"/>
            <a:ext cx="1165983" cy="1554872"/>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40460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9885752" y="4575107"/>
            <a:ext cx="10059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8477507" y="3152213"/>
            <a:ext cx="996837" cy="1554871"/>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A0A0154D-33A2-EBF5-516F-4363BDA68CEB}"/>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Data Warehouse</a:t>
            </a:r>
          </a:p>
        </p:txBody>
      </p:sp>
      <p:pic>
        <p:nvPicPr>
          <p:cNvPr id="4" name="Picture 3">
            <a:extLst>
              <a:ext uri="{FF2B5EF4-FFF2-40B4-BE49-F238E27FC236}">
                <a16:creationId xmlns:a16="http://schemas.microsoft.com/office/drawing/2014/main" id="{7102297A-7D67-429D-7EC5-79EDDBF5AC4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26684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E31E0092-4933-7188-8577-56DF1C968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21" y="1196045"/>
            <a:ext cx="2678885" cy="4465909"/>
          </a:xfrm>
          <a:prstGeom prst="rect">
            <a:avLst/>
          </a:prstGeom>
        </p:spPr>
      </p:pic>
      <p:pic>
        <p:nvPicPr>
          <p:cNvPr id="8" name="Picture 7" descr="Graphical user interface, text, application, email, website&#10;&#10;Description automatically generated">
            <a:extLst>
              <a:ext uri="{FF2B5EF4-FFF2-40B4-BE49-F238E27FC236}">
                <a16:creationId xmlns:a16="http://schemas.microsoft.com/office/drawing/2014/main" id="{DBD3CDE0-A37B-D002-1ED1-C5341F6B2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405" y="1196045"/>
            <a:ext cx="7204795" cy="2864136"/>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8068655-4623-146C-AB41-02C8CE424B9C}"/>
                  </a:ext>
                </a:extLst>
              </p14:cNvPr>
              <p14:cNvContentPartPr/>
              <p14:nvPr/>
            </p14:nvContentPartPr>
            <p14:xfrm>
              <a:off x="954453" y="2747989"/>
              <a:ext cx="712440" cy="46080"/>
            </p14:xfrm>
          </p:contentPart>
        </mc:Choice>
        <mc:Fallback xmlns="">
          <p:pic>
            <p:nvPicPr>
              <p:cNvPr id="10" name="Ink 9">
                <a:extLst>
                  <a:ext uri="{FF2B5EF4-FFF2-40B4-BE49-F238E27FC236}">
                    <a16:creationId xmlns:a16="http://schemas.microsoft.com/office/drawing/2014/main" id="{B8068655-4623-146C-AB41-02C8CE424B9C}"/>
                  </a:ext>
                </a:extLst>
              </p:cNvPr>
              <p:cNvPicPr/>
              <p:nvPr/>
            </p:nvPicPr>
            <p:blipFill>
              <a:blip r:embed="rId6"/>
              <a:stretch>
                <a:fillRect/>
              </a:stretch>
            </p:blipFill>
            <p:spPr>
              <a:xfrm>
                <a:off x="900453" y="2639989"/>
                <a:ext cx="8200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6ED0A0E-4B0C-4981-20CF-71DDB048F026}"/>
                  </a:ext>
                </a:extLst>
              </p14:cNvPr>
              <p14:cNvContentPartPr/>
              <p14:nvPr/>
            </p14:nvContentPartPr>
            <p14:xfrm>
              <a:off x="838533" y="3970549"/>
              <a:ext cx="504720" cy="15840"/>
            </p14:xfrm>
          </p:contentPart>
        </mc:Choice>
        <mc:Fallback xmlns="">
          <p:pic>
            <p:nvPicPr>
              <p:cNvPr id="11" name="Ink 10">
                <a:extLst>
                  <a:ext uri="{FF2B5EF4-FFF2-40B4-BE49-F238E27FC236}">
                    <a16:creationId xmlns:a16="http://schemas.microsoft.com/office/drawing/2014/main" id="{46ED0A0E-4B0C-4981-20CF-71DDB048F026}"/>
                  </a:ext>
                </a:extLst>
              </p:cNvPr>
              <p:cNvPicPr/>
              <p:nvPr/>
            </p:nvPicPr>
            <p:blipFill>
              <a:blip r:embed="rId8"/>
              <a:stretch>
                <a:fillRect/>
              </a:stretch>
            </p:blipFill>
            <p:spPr>
              <a:xfrm>
                <a:off x="784571" y="3860037"/>
                <a:ext cx="612283" cy="236495"/>
              </a:xfrm>
              <a:prstGeom prst="rect">
                <a:avLst/>
              </a:prstGeom>
            </p:spPr>
          </p:pic>
        </mc:Fallback>
      </mc:AlternateContent>
      <p:sp>
        <p:nvSpPr>
          <p:cNvPr id="3" name="Title 1">
            <a:extLst>
              <a:ext uri="{FF2B5EF4-FFF2-40B4-BE49-F238E27FC236}">
                <a16:creationId xmlns:a16="http://schemas.microsoft.com/office/drawing/2014/main" id="{E5D3280E-D640-DB80-C892-F94828542A01}"/>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Lakehouse – Shortcuts (to </a:t>
            </a:r>
            <a:r>
              <a:rPr lang="en-US" sz="2800" dirty="0" err="1">
                <a:solidFill>
                  <a:srgbClr val="117865"/>
                </a:solidFill>
              </a:rPr>
              <a:t>lakehouse</a:t>
            </a:r>
            <a:r>
              <a:rPr lang="en-US" sz="2800" dirty="0">
                <a:solidFill>
                  <a:srgbClr val="117865"/>
                </a:solidFill>
              </a:rPr>
              <a:t>)</a:t>
            </a:r>
          </a:p>
        </p:txBody>
      </p:sp>
      <p:pic>
        <p:nvPicPr>
          <p:cNvPr id="5" name="Picture 4">
            <a:extLst>
              <a:ext uri="{FF2B5EF4-FFF2-40B4-BE49-F238E27FC236}">
                <a16:creationId xmlns:a16="http://schemas.microsoft.com/office/drawing/2014/main" id="{3769661E-FF18-83D3-F323-E56079CACD0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29055642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ynapse Spark Logo">
            <a:extLst>
              <a:ext uri="{FF2B5EF4-FFF2-40B4-BE49-F238E27FC236}">
                <a16:creationId xmlns:a16="http://schemas.microsoft.com/office/drawing/2014/main" id="{45784967-39CE-49C8-7B00-0F99D64FFDED}"/>
              </a:ext>
            </a:extLst>
          </p:cNvPr>
          <p:cNvPicPr>
            <a:picLocks noChangeAspect="1"/>
          </p:cNvPicPr>
          <p:nvPr/>
        </p:nvPicPr>
        <p:blipFill>
          <a:blip r:embed="rId3"/>
          <a:srcRect/>
          <a:stretch/>
        </p:blipFill>
        <p:spPr>
          <a:xfrm>
            <a:off x="2077454" y="1509890"/>
            <a:ext cx="884028" cy="885753"/>
          </a:xfrm>
          <a:prstGeom prst="rect">
            <a:avLst/>
          </a:prstGeom>
        </p:spPr>
      </p:pic>
      <p:pic>
        <p:nvPicPr>
          <p:cNvPr id="5" name="Graphic 4">
            <a:extLst>
              <a:ext uri="{FF2B5EF4-FFF2-40B4-BE49-F238E27FC236}">
                <a16:creationId xmlns:a16="http://schemas.microsoft.com/office/drawing/2014/main" id="{60B25D2C-28ED-EB3D-82CF-0F9B9111C19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7916" r="-7916"/>
          <a:stretch/>
        </p:blipFill>
        <p:spPr>
          <a:xfrm>
            <a:off x="6639523" y="1428232"/>
            <a:ext cx="1138310" cy="1050679"/>
          </a:xfrm>
          <a:prstGeom prst="rect">
            <a:avLst/>
          </a:prstGeom>
        </p:spPr>
      </p:pic>
      <p:pic>
        <p:nvPicPr>
          <p:cNvPr id="2050" name="Picture 2" descr="The Python logo">
            <a:extLst>
              <a:ext uri="{FF2B5EF4-FFF2-40B4-BE49-F238E27FC236}">
                <a16:creationId xmlns:a16="http://schemas.microsoft.com/office/drawing/2014/main" id="{871A3002-0ADD-6031-9C45-85FEA16111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7454" y="3846897"/>
            <a:ext cx="599690" cy="5996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go of R programming language with the letter R and a grey circle overlapping it.">
            <a:extLst>
              <a:ext uri="{FF2B5EF4-FFF2-40B4-BE49-F238E27FC236}">
                <a16:creationId xmlns:a16="http://schemas.microsoft.com/office/drawing/2014/main" id="{4446CBE2-8DC3-5494-6088-625D8B80E5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1939" y="3846897"/>
            <a:ext cx="822469" cy="6106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cala Logo PNG - 177174">
            <a:extLst>
              <a:ext uri="{FF2B5EF4-FFF2-40B4-BE49-F238E27FC236}">
                <a16:creationId xmlns:a16="http://schemas.microsoft.com/office/drawing/2014/main" id="{82E1CE76-1609-5CF7-8D9C-6F656E8826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5763" y="3779055"/>
            <a:ext cx="419213" cy="6784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circle with white text&#10;&#10;Description automatically generated">
            <a:extLst>
              <a:ext uri="{FF2B5EF4-FFF2-40B4-BE49-F238E27FC236}">
                <a16:creationId xmlns:a16="http://schemas.microsoft.com/office/drawing/2014/main" id="{5B0AA91E-5F71-DB11-4A24-D9A1F86D0E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5280" y="3684280"/>
            <a:ext cx="898227" cy="898227"/>
          </a:xfrm>
          <a:prstGeom prst="rect">
            <a:avLst/>
          </a:prstGeom>
        </p:spPr>
      </p:pic>
      <p:pic>
        <p:nvPicPr>
          <p:cNvPr id="2058" name="Picture 10" descr="File, notebook icon - Free download on Iconfinder">
            <a:extLst>
              <a:ext uri="{FF2B5EF4-FFF2-40B4-BE49-F238E27FC236}">
                <a16:creationId xmlns:a16="http://schemas.microsoft.com/office/drawing/2014/main" id="{047FE976-8A4B-6BD3-AFE8-ABE68A696C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0787" y="2509425"/>
            <a:ext cx="1049867" cy="10498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ql Attribute Query">
            <a:extLst>
              <a:ext uri="{FF2B5EF4-FFF2-40B4-BE49-F238E27FC236}">
                <a16:creationId xmlns:a16="http://schemas.microsoft.com/office/drawing/2014/main" id="{3B98AB90-3606-308D-8BCE-44F03B4ACC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5059" y="2770797"/>
            <a:ext cx="616831" cy="64040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071953A5-ACDD-CD17-1DAC-DCF93C14E396}"/>
              </a:ext>
            </a:extLst>
          </p:cNvPr>
          <p:cNvCxnSpPr>
            <a:cxnSpLocks/>
          </p:cNvCxnSpPr>
          <p:nvPr/>
        </p:nvCxnSpPr>
        <p:spPr>
          <a:xfrm>
            <a:off x="5858934" y="1354667"/>
            <a:ext cx="0" cy="5012266"/>
          </a:xfrm>
          <a:prstGeom prst="line">
            <a:avLst/>
          </a:prstGeom>
          <a:ln w="57150">
            <a:headEnd type="none" w="lg" len="med"/>
            <a:tailEnd type="none" w="lg" len="med"/>
          </a:ln>
        </p:spPr>
        <p:style>
          <a:lnRef idx="1">
            <a:schemeClr val="accent6"/>
          </a:lnRef>
          <a:fillRef idx="0">
            <a:schemeClr val="accent6"/>
          </a:fillRef>
          <a:effectRef idx="0">
            <a:schemeClr val="accent6"/>
          </a:effectRef>
          <a:fontRef idx="minor">
            <a:schemeClr val="tx1"/>
          </a:fontRef>
        </p:style>
      </p:cxnSp>
      <p:pic>
        <p:nvPicPr>
          <p:cNvPr id="14" name="Picture 13" descr="A picture containing sketch, kitchenware, black and white&#10;&#10;Description automatically generated">
            <a:extLst>
              <a:ext uri="{FF2B5EF4-FFF2-40B4-BE49-F238E27FC236}">
                <a16:creationId xmlns:a16="http://schemas.microsoft.com/office/drawing/2014/main" id="{EEB180E1-115F-9CF4-76D7-826F368A94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44575" y="4871527"/>
            <a:ext cx="1063531" cy="953165"/>
          </a:xfrm>
          <a:prstGeom prst="rect">
            <a:avLst/>
          </a:prstGeom>
        </p:spPr>
      </p:pic>
      <p:pic>
        <p:nvPicPr>
          <p:cNvPr id="16" name="Picture 15" descr="A picture containing circle, sketch&#10;&#10;Description automatically generated">
            <a:extLst>
              <a:ext uri="{FF2B5EF4-FFF2-40B4-BE49-F238E27FC236}">
                <a16:creationId xmlns:a16="http://schemas.microsoft.com/office/drawing/2014/main" id="{A8C5A05B-E252-FF9F-C9D8-7D649FD7E2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7929" y="4842400"/>
            <a:ext cx="1146242" cy="969045"/>
          </a:xfrm>
          <a:prstGeom prst="rect">
            <a:avLst/>
          </a:prstGeom>
        </p:spPr>
      </p:pic>
      <p:sp>
        <p:nvSpPr>
          <p:cNvPr id="19" name="TextBox 18">
            <a:extLst>
              <a:ext uri="{FF2B5EF4-FFF2-40B4-BE49-F238E27FC236}">
                <a16:creationId xmlns:a16="http://schemas.microsoft.com/office/drawing/2014/main" id="{58C34D66-EFDB-AEB3-195D-08AE811578AC}"/>
              </a:ext>
            </a:extLst>
          </p:cNvPr>
          <p:cNvSpPr txBox="1"/>
          <p:nvPr/>
        </p:nvSpPr>
        <p:spPr>
          <a:xfrm>
            <a:off x="3071256" y="1635473"/>
            <a:ext cx="1608665"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Synapse Data Engineering</a:t>
            </a:r>
          </a:p>
        </p:txBody>
      </p:sp>
      <p:sp>
        <p:nvSpPr>
          <p:cNvPr id="20" name="TextBox 19">
            <a:extLst>
              <a:ext uri="{FF2B5EF4-FFF2-40B4-BE49-F238E27FC236}">
                <a16:creationId xmlns:a16="http://schemas.microsoft.com/office/drawing/2014/main" id="{5620B65F-9C12-B835-9A00-D283E6F618CA}"/>
              </a:ext>
            </a:extLst>
          </p:cNvPr>
          <p:cNvSpPr txBox="1"/>
          <p:nvPr/>
        </p:nvSpPr>
        <p:spPr>
          <a:xfrm>
            <a:off x="7765473" y="1641305"/>
            <a:ext cx="1608665"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Synapse Data Warehousing</a:t>
            </a:r>
          </a:p>
        </p:txBody>
      </p:sp>
      <p:sp>
        <p:nvSpPr>
          <p:cNvPr id="22" name="TextBox 21">
            <a:extLst>
              <a:ext uri="{FF2B5EF4-FFF2-40B4-BE49-F238E27FC236}">
                <a16:creationId xmlns:a16="http://schemas.microsoft.com/office/drawing/2014/main" id="{7FCEF2C0-6E1C-3076-90DF-79333D72B0EC}"/>
              </a:ext>
            </a:extLst>
          </p:cNvPr>
          <p:cNvSpPr txBox="1"/>
          <p:nvPr/>
        </p:nvSpPr>
        <p:spPr>
          <a:xfrm>
            <a:off x="1876054" y="2872826"/>
            <a:ext cx="185603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Spark Notebooks</a:t>
            </a:r>
          </a:p>
        </p:txBody>
      </p:sp>
      <p:sp>
        <p:nvSpPr>
          <p:cNvPr id="23" name="TextBox 22">
            <a:extLst>
              <a:ext uri="{FF2B5EF4-FFF2-40B4-BE49-F238E27FC236}">
                <a16:creationId xmlns:a16="http://schemas.microsoft.com/office/drawing/2014/main" id="{7A391DFB-AE70-E0FD-D0CB-FA81BD15BA40}"/>
              </a:ext>
            </a:extLst>
          </p:cNvPr>
          <p:cNvSpPr txBox="1"/>
          <p:nvPr/>
        </p:nvSpPr>
        <p:spPr>
          <a:xfrm>
            <a:off x="3071256" y="5130056"/>
            <a:ext cx="185603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Write data into Lakehouse tables</a:t>
            </a:r>
          </a:p>
        </p:txBody>
      </p:sp>
      <p:sp>
        <p:nvSpPr>
          <p:cNvPr id="24" name="TextBox 23">
            <a:extLst>
              <a:ext uri="{FF2B5EF4-FFF2-40B4-BE49-F238E27FC236}">
                <a16:creationId xmlns:a16="http://schemas.microsoft.com/office/drawing/2014/main" id="{CB8E8FBA-3239-6FAF-87D9-79AD0896A062}"/>
              </a:ext>
            </a:extLst>
          </p:cNvPr>
          <p:cNvSpPr txBox="1"/>
          <p:nvPr/>
        </p:nvSpPr>
        <p:spPr>
          <a:xfrm>
            <a:off x="7518106" y="2872826"/>
            <a:ext cx="185603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SQL Queries &amp; Stored Procedures</a:t>
            </a:r>
          </a:p>
        </p:txBody>
      </p:sp>
      <p:sp>
        <p:nvSpPr>
          <p:cNvPr id="25" name="TextBox 24">
            <a:extLst>
              <a:ext uri="{FF2B5EF4-FFF2-40B4-BE49-F238E27FC236}">
                <a16:creationId xmlns:a16="http://schemas.microsoft.com/office/drawing/2014/main" id="{734EA26E-4A38-7E0E-7C97-412E5A0F9DCE}"/>
              </a:ext>
            </a:extLst>
          </p:cNvPr>
          <p:cNvSpPr txBox="1"/>
          <p:nvPr/>
        </p:nvSpPr>
        <p:spPr>
          <a:xfrm>
            <a:off x="7401890" y="4017598"/>
            <a:ext cx="185603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T-SQL support</a:t>
            </a:r>
          </a:p>
        </p:txBody>
      </p:sp>
      <p:sp>
        <p:nvSpPr>
          <p:cNvPr id="26" name="TextBox 25">
            <a:extLst>
              <a:ext uri="{FF2B5EF4-FFF2-40B4-BE49-F238E27FC236}">
                <a16:creationId xmlns:a16="http://schemas.microsoft.com/office/drawing/2014/main" id="{CD5A335C-32BE-3C03-321D-FE792F5B8D7C}"/>
              </a:ext>
            </a:extLst>
          </p:cNvPr>
          <p:cNvSpPr txBox="1"/>
          <p:nvPr/>
        </p:nvSpPr>
        <p:spPr>
          <a:xfrm>
            <a:off x="7518106" y="5130056"/>
            <a:ext cx="185603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Write data into Warehouse tables</a:t>
            </a:r>
          </a:p>
        </p:txBody>
      </p:sp>
      <p:sp>
        <p:nvSpPr>
          <p:cNvPr id="28" name="TextBox 27">
            <a:extLst>
              <a:ext uri="{FF2B5EF4-FFF2-40B4-BE49-F238E27FC236}">
                <a16:creationId xmlns:a16="http://schemas.microsoft.com/office/drawing/2014/main" id="{5DCEA9FA-9FC9-71D7-8212-A7B8F510842D}"/>
              </a:ext>
            </a:extLst>
          </p:cNvPr>
          <p:cNvSpPr txBox="1"/>
          <p:nvPr/>
        </p:nvSpPr>
        <p:spPr>
          <a:xfrm>
            <a:off x="2168166" y="4489779"/>
            <a:ext cx="52295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Python</a:t>
            </a:r>
          </a:p>
        </p:txBody>
      </p:sp>
      <p:sp>
        <p:nvSpPr>
          <p:cNvPr id="29" name="TextBox 28">
            <a:extLst>
              <a:ext uri="{FF2B5EF4-FFF2-40B4-BE49-F238E27FC236}">
                <a16:creationId xmlns:a16="http://schemas.microsoft.com/office/drawing/2014/main" id="{DF469A74-0E28-4BEC-1DBC-941FEBEE82EE}"/>
              </a:ext>
            </a:extLst>
          </p:cNvPr>
          <p:cNvSpPr txBox="1"/>
          <p:nvPr/>
        </p:nvSpPr>
        <p:spPr>
          <a:xfrm>
            <a:off x="3187521" y="4497869"/>
            <a:ext cx="31337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a:t>
            </a:r>
          </a:p>
        </p:txBody>
      </p:sp>
      <p:sp>
        <p:nvSpPr>
          <p:cNvPr id="30" name="TextBox 29">
            <a:extLst>
              <a:ext uri="{FF2B5EF4-FFF2-40B4-BE49-F238E27FC236}">
                <a16:creationId xmlns:a16="http://schemas.microsoft.com/office/drawing/2014/main" id="{31D531CB-F282-F817-C3B7-4C1FB82E588D}"/>
              </a:ext>
            </a:extLst>
          </p:cNvPr>
          <p:cNvSpPr txBox="1"/>
          <p:nvPr/>
        </p:nvSpPr>
        <p:spPr>
          <a:xfrm>
            <a:off x="3752073" y="4489779"/>
            <a:ext cx="52295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Scala</a:t>
            </a:r>
          </a:p>
        </p:txBody>
      </p:sp>
      <p:pic>
        <p:nvPicPr>
          <p:cNvPr id="31" name="Picture 30" descr="A picture containing sketch, graphics, logo, font&#10;&#10;Description automatically generated">
            <a:extLst>
              <a:ext uri="{FF2B5EF4-FFF2-40B4-BE49-F238E27FC236}">
                <a16:creationId xmlns:a16="http://schemas.microsoft.com/office/drawing/2014/main" id="{A84E3322-B32A-C522-5E1F-81AE32A8B3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04789" y="3793444"/>
            <a:ext cx="777370" cy="649686"/>
          </a:xfrm>
          <a:prstGeom prst="rect">
            <a:avLst/>
          </a:prstGeom>
        </p:spPr>
      </p:pic>
      <p:sp>
        <p:nvSpPr>
          <p:cNvPr id="2" name="Title 1">
            <a:extLst>
              <a:ext uri="{FF2B5EF4-FFF2-40B4-BE49-F238E27FC236}">
                <a16:creationId xmlns:a16="http://schemas.microsoft.com/office/drawing/2014/main" id="{9D0273D9-16C7-D13C-FAA0-7425A21C493F}"/>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Synapse Data Engineering &amp; Warehousing</a:t>
            </a:r>
          </a:p>
        </p:txBody>
      </p:sp>
      <p:pic>
        <p:nvPicPr>
          <p:cNvPr id="4" name="Picture 3">
            <a:extLst>
              <a:ext uri="{FF2B5EF4-FFF2-40B4-BE49-F238E27FC236}">
                <a16:creationId xmlns:a16="http://schemas.microsoft.com/office/drawing/2014/main" id="{C85DBA79-EC5C-1148-0F05-4CF893523322}"/>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14249569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2A526C16-0B05-CAA9-2D37-0580FFDA5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92" y="1114608"/>
            <a:ext cx="6932427" cy="3090125"/>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9F13FF5E-F935-0E4A-3A87-E54A36F26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92" y="4752382"/>
            <a:ext cx="6932427" cy="165935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88EC606-0AF5-74E6-3DF4-7F96F6B27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934" y="1289655"/>
            <a:ext cx="3230527" cy="1822909"/>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5F9597B9-A900-2F8D-B6CF-709AE1AA33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0699" y="3429000"/>
            <a:ext cx="4097861" cy="2913667"/>
          </a:xfrm>
          <a:prstGeom prst="rect">
            <a:avLst/>
          </a:prstGeom>
        </p:spPr>
      </p:pic>
      <p:sp>
        <p:nvSpPr>
          <p:cNvPr id="7" name="Title 1">
            <a:extLst>
              <a:ext uri="{FF2B5EF4-FFF2-40B4-BE49-F238E27FC236}">
                <a16:creationId xmlns:a16="http://schemas.microsoft.com/office/drawing/2014/main" id="{1F1146FF-F7F4-DD10-EE77-68A5CEA377CA}"/>
              </a:ext>
            </a:extLst>
          </p:cNvPr>
          <p:cNvSpPr txBox="1">
            <a:spLocks/>
          </p:cNvSpPr>
          <p:nvPr/>
        </p:nvSpPr>
        <p:spPr>
          <a:xfrm>
            <a:off x="1000123" y="381332"/>
            <a:ext cx="7161019"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Access via other tools</a:t>
            </a:r>
          </a:p>
        </p:txBody>
      </p:sp>
      <p:pic>
        <p:nvPicPr>
          <p:cNvPr id="9" name="Picture 8">
            <a:extLst>
              <a:ext uri="{FF2B5EF4-FFF2-40B4-BE49-F238E27FC236}">
                <a16:creationId xmlns:a16="http://schemas.microsoft.com/office/drawing/2014/main" id="{E04EF658-17C7-D5FC-E840-7C86AD69B2D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11148671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menu, document&#10;&#10;Description automatically generated">
            <a:extLst>
              <a:ext uri="{FF2B5EF4-FFF2-40B4-BE49-F238E27FC236}">
                <a16:creationId xmlns:a16="http://schemas.microsoft.com/office/drawing/2014/main" id="{6680F9E8-EF78-D9A6-8C5B-2971CBA7A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968" y="211756"/>
            <a:ext cx="5930713" cy="6602666"/>
          </a:xfrm>
          <a:prstGeom prst="rect">
            <a:avLst/>
          </a:prstGeom>
        </p:spPr>
      </p:pic>
      <p:sp>
        <p:nvSpPr>
          <p:cNvPr id="2" name="TextBox 1">
            <a:extLst>
              <a:ext uri="{FF2B5EF4-FFF2-40B4-BE49-F238E27FC236}">
                <a16:creationId xmlns:a16="http://schemas.microsoft.com/office/drawing/2014/main" id="{77EEEFB5-7960-E146-30B9-EA30D0C862EA}"/>
              </a:ext>
            </a:extLst>
          </p:cNvPr>
          <p:cNvSpPr txBox="1"/>
          <p:nvPr/>
        </p:nvSpPr>
        <p:spPr>
          <a:xfrm>
            <a:off x="115989" y="3585568"/>
            <a:ext cx="2717300" cy="1569660"/>
          </a:xfrm>
          <a:prstGeom prst="rect">
            <a:avLst/>
          </a:prstGeom>
          <a:noFill/>
        </p:spPr>
        <p:txBody>
          <a:bodyPr wrap="square">
            <a:spAutoFit/>
          </a:bodyPr>
          <a:lstStyle/>
          <a:p>
            <a:r>
              <a:rPr lang="en-US" sz="1200" dirty="0"/>
              <a:t>Why two options?</a:t>
            </a:r>
          </a:p>
          <a:p>
            <a:endParaRPr lang="en-US" sz="1200" dirty="0"/>
          </a:p>
          <a:p>
            <a:r>
              <a:rPr lang="en-US" sz="1200" dirty="0"/>
              <a:t>Delta lake shortcomings: </a:t>
            </a:r>
          </a:p>
          <a:p>
            <a:pPr marL="171450" indent="-171450">
              <a:buFontTx/>
              <a:buChar char="-"/>
            </a:pPr>
            <a:r>
              <a:rPr lang="en-US" sz="1200" dirty="0"/>
              <a:t>No multi-table transactions</a:t>
            </a:r>
          </a:p>
          <a:p>
            <a:pPr marL="171450" indent="-171450">
              <a:buFontTx/>
              <a:buChar char="-"/>
            </a:pPr>
            <a:r>
              <a:rPr lang="en-US" sz="1200" dirty="0"/>
              <a:t>Lack of full T-SQL support (no updates, limited reads)</a:t>
            </a:r>
          </a:p>
          <a:p>
            <a:pPr marL="171450" indent="-171450">
              <a:buFontTx/>
              <a:buChar char="-"/>
            </a:pPr>
            <a:r>
              <a:rPr lang="en-US" sz="1200" dirty="0"/>
              <a:t>Performance problem for trickle transactions</a:t>
            </a:r>
          </a:p>
        </p:txBody>
      </p:sp>
      <p:pic>
        <p:nvPicPr>
          <p:cNvPr id="4" name="Picture 3">
            <a:extLst>
              <a:ext uri="{FF2B5EF4-FFF2-40B4-BE49-F238E27FC236}">
                <a16:creationId xmlns:a16="http://schemas.microsoft.com/office/drawing/2014/main" id="{370687A9-E47C-C3E4-BAE5-754532D9026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25319417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Down 6">
            <a:extLst>
              <a:ext uri="{FF2B5EF4-FFF2-40B4-BE49-F238E27FC236}">
                <a16:creationId xmlns:a16="http://schemas.microsoft.com/office/drawing/2014/main" id="{93315BF4-8C52-5536-47FD-E88DB7CB2E74}"/>
              </a:ext>
            </a:extLst>
          </p:cNvPr>
          <p:cNvSpPr/>
          <p:nvPr/>
        </p:nvSpPr>
        <p:spPr bwMode="auto">
          <a:xfrm rot="16200000">
            <a:off x="3154602" y="2198609"/>
            <a:ext cx="591659" cy="1291351"/>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9" name="Picture 8" descr="A picture containing rectangle, square, symbol, design&#10;&#10;Description automatically generated">
            <a:extLst>
              <a:ext uri="{FF2B5EF4-FFF2-40B4-BE49-F238E27FC236}">
                <a16:creationId xmlns:a16="http://schemas.microsoft.com/office/drawing/2014/main" id="{4E96471D-5184-532F-831B-CB901E172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283" y="1903943"/>
            <a:ext cx="478406" cy="478406"/>
          </a:xfrm>
          <a:prstGeom prst="rect">
            <a:avLst/>
          </a:prstGeom>
        </p:spPr>
      </p:pic>
      <p:pic>
        <p:nvPicPr>
          <p:cNvPr id="1026" name="Picture 2">
            <a:extLst>
              <a:ext uri="{FF2B5EF4-FFF2-40B4-BE49-F238E27FC236}">
                <a16:creationId xmlns:a16="http://schemas.microsoft.com/office/drawing/2014/main" id="{5854C6D3-497B-544A-698E-041A065AB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078" y="2381849"/>
            <a:ext cx="777370" cy="7773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sketch, graphics, logo, font&#10;&#10;Description automatically generated">
            <a:extLst>
              <a:ext uri="{FF2B5EF4-FFF2-40B4-BE49-F238E27FC236}">
                <a16:creationId xmlns:a16="http://schemas.microsoft.com/office/drawing/2014/main" id="{0A32F241-59CE-359F-1C00-7DEB64701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7078" y="4991343"/>
            <a:ext cx="777370" cy="649686"/>
          </a:xfrm>
          <a:prstGeom prst="rect">
            <a:avLst/>
          </a:prstGeom>
        </p:spPr>
      </p:pic>
      <p:pic>
        <p:nvPicPr>
          <p:cNvPr id="22" name="Picture 21" descr="A picture containing sketch, kitchenware, black and white&#10;&#10;Description automatically generated">
            <a:extLst>
              <a:ext uri="{FF2B5EF4-FFF2-40B4-BE49-F238E27FC236}">
                <a16:creationId xmlns:a16="http://schemas.microsoft.com/office/drawing/2014/main" id="{7E79CF0D-0937-D315-B65F-C0D8A216E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1278" y="1427874"/>
            <a:ext cx="924791" cy="828822"/>
          </a:xfrm>
          <a:prstGeom prst="rect">
            <a:avLst/>
          </a:prstGeom>
        </p:spPr>
      </p:pic>
      <p:pic>
        <p:nvPicPr>
          <p:cNvPr id="24" name="Picture 23" descr="A picture containing circle, sketch&#10;&#10;Description automatically generated">
            <a:extLst>
              <a:ext uri="{FF2B5EF4-FFF2-40B4-BE49-F238E27FC236}">
                <a16:creationId xmlns:a16="http://schemas.microsoft.com/office/drawing/2014/main" id="{241C35DC-A4C9-94D1-A8B4-FD53A9CBC7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2183" y="3837916"/>
            <a:ext cx="902980" cy="763389"/>
          </a:xfrm>
          <a:prstGeom prst="rect">
            <a:avLst/>
          </a:prstGeom>
        </p:spPr>
      </p:pic>
      <p:pic>
        <p:nvPicPr>
          <p:cNvPr id="28" name="Picture 27" descr="A picture containing rectangle, square, symbol, design&#10;&#10;Description automatically generated">
            <a:extLst>
              <a:ext uri="{FF2B5EF4-FFF2-40B4-BE49-F238E27FC236}">
                <a16:creationId xmlns:a16="http://schemas.microsoft.com/office/drawing/2014/main" id="{A2E947BB-4459-315E-BB59-E62AA2A23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283" y="2423231"/>
            <a:ext cx="478406" cy="478406"/>
          </a:xfrm>
          <a:prstGeom prst="rect">
            <a:avLst/>
          </a:prstGeom>
        </p:spPr>
      </p:pic>
      <p:pic>
        <p:nvPicPr>
          <p:cNvPr id="29" name="Picture 28" descr="A picture containing rectangle, square, symbol, design&#10;&#10;Description automatically generated">
            <a:extLst>
              <a:ext uri="{FF2B5EF4-FFF2-40B4-BE49-F238E27FC236}">
                <a16:creationId xmlns:a16="http://schemas.microsoft.com/office/drawing/2014/main" id="{91C64114-1C06-2292-C979-1119BF3AD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928" y="2920016"/>
            <a:ext cx="478406" cy="478406"/>
          </a:xfrm>
          <a:prstGeom prst="rect">
            <a:avLst/>
          </a:prstGeom>
        </p:spPr>
      </p:pic>
      <p:pic>
        <p:nvPicPr>
          <p:cNvPr id="30" name="Picture 29" descr="A picture containing rectangle, square, symbol, design&#10;&#10;Description automatically generated">
            <a:extLst>
              <a:ext uri="{FF2B5EF4-FFF2-40B4-BE49-F238E27FC236}">
                <a16:creationId xmlns:a16="http://schemas.microsoft.com/office/drawing/2014/main" id="{3ED0D622-E5C6-3EEE-238E-8EFEEA2FE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449" y="4528609"/>
            <a:ext cx="478406" cy="478406"/>
          </a:xfrm>
          <a:prstGeom prst="rect">
            <a:avLst/>
          </a:prstGeom>
        </p:spPr>
      </p:pic>
      <p:pic>
        <p:nvPicPr>
          <p:cNvPr id="31" name="Picture 30" descr="A picture containing rectangle, square, symbol, design&#10;&#10;Description automatically generated">
            <a:extLst>
              <a:ext uri="{FF2B5EF4-FFF2-40B4-BE49-F238E27FC236}">
                <a16:creationId xmlns:a16="http://schemas.microsoft.com/office/drawing/2014/main" id="{E5C65EFF-6B1A-ABB2-928A-73B81825F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449" y="5047897"/>
            <a:ext cx="478406" cy="478406"/>
          </a:xfrm>
          <a:prstGeom prst="rect">
            <a:avLst/>
          </a:prstGeom>
        </p:spPr>
      </p:pic>
      <p:pic>
        <p:nvPicPr>
          <p:cNvPr id="32" name="Picture 31" descr="A picture containing rectangle, square, symbol, design&#10;&#10;Description automatically generated">
            <a:extLst>
              <a:ext uri="{FF2B5EF4-FFF2-40B4-BE49-F238E27FC236}">
                <a16:creationId xmlns:a16="http://schemas.microsoft.com/office/drawing/2014/main" id="{D68D9FFD-BF69-A16B-5591-EC38E6059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094" y="5544682"/>
            <a:ext cx="478406" cy="478406"/>
          </a:xfrm>
          <a:prstGeom prst="rect">
            <a:avLst/>
          </a:prstGeom>
        </p:spPr>
      </p:pic>
      <p:sp>
        <p:nvSpPr>
          <p:cNvPr id="33" name="Arrow: Down 32">
            <a:extLst>
              <a:ext uri="{FF2B5EF4-FFF2-40B4-BE49-F238E27FC236}">
                <a16:creationId xmlns:a16="http://schemas.microsoft.com/office/drawing/2014/main" id="{ED892314-8A97-03D2-20A9-E09164C184D8}"/>
              </a:ext>
            </a:extLst>
          </p:cNvPr>
          <p:cNvSpPr/>
          <p:nvPr/>
        </p:nvSpPr>
        <p:spPr bwMode="auto">
          <a:xfrm rot="16200000">
            <a:off x="3194113" y="4670511"/>
            <a:ext cx="591659" cy="1291351"/>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34" name="Picture 33" descr="A picture containing circle, sketch&#10;&#10;Description automatically generated">
            <a:extLst>
              <a:ext uri="{FF2B5EF4-FFF2-40B4-BE49-F238E27FC236}">
                <a16:creationId xmlns:a16="http://schemas.microsoft.com/office/drawing/2014/main" id="{3012B2FF-750D-3598-F7E6-F711F5DDD9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8709" y="2873188"/>
            <a:ext cx="902980" cy="763389"/>
          </a:xfrm>
          <a:prstGeom prst="rect">
            <a:avLst/>
          </a:prstGeom>
        </p:spPr>
      </p:pic>
      <p:sp>
        <p:nvSpPr>
          <p:cNvPr id="35" name="Arrow: Down 34">
            <a:extLst>
              <a:ext uri="{FF2B5EF4-FFF2-40B4-BE49-F238E27FC236}">
                <a16:creationId xmlns:a16="http://schemas.microsoft.com/office/drawing/2014/main" id="{B89B4156-CA5F-CF8E-4AA2-E0551D97FD15}"/>
              </a:ext>
            </a:extLst>
          </p:cNvPr>
          <p:cNvSpPr/>
          <p:nvPr/>
        </p:nvSpPr>
        <p:spPr bwMode="auto">
          <a:xfrm rot="18033658">
            <a:off x="5409682" y="2609208"/>
            <a:ext cx="591659" cy="1291351"/>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36" name="Arrow: Down 35">
            <a:extLst>
              <a:ext uri="{FF2B5EF4-FFF2-40B4-BE49-F238E27FC236}">
                <a16:creationId xmlns:a16="http://schemas.microsoft.com/office/drawing/2014/main" id="{369B5D86-524F-FD48-CC81-D1E37C039D08}"/>
              </a:ext>
            </a:extLst>
          </p:cNvPr>
          <p:cNvSpPr/>
          <p:nvPr/>
        </p:nvSpPr>
        <p:spPr bwMode="auto">
          <a:xfrm rot="14936039">
            <a:off x="5346170" y="4293772"/>
            <a:ext cx="591659" cy="1291351"/>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38" name="Arrow: Down 37">
            <a:extLst>
              <a:ext uri="{FF2B5EF4-FFF2-40B4-BE49-F238E27FC236}">
                <a16:creationId xmlns:a16="http://schemas.microsoft.com/office/drawing/2014/main" id="{67E9DC9F-28D6-E8EA-B5FC-AE1D83C1A0B4}"/>
              </a:ext>
            </a:extLst>
          </p:cNvPr>
          <p:cNvSpPr/>
          <p:nvPr/>
        </p:nvSpPr>
        <p:spPr bwMode="auto">
          <a:xfrm rot="16200000">
            <a:off x="7664762" y="3489800"/>
            <a:ext cx="591659" cy="1291351"/>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39" name="Picture 38" descr="A picture containing rectangle, square, symbol, design&#10;&#10;Description automatically generated">
            <a:extLst>
              <a:ext uri="{FF2B5EF4-FFF2-40B4-BE49-F238E27FC236}">
                <a16:creationId xmlns:a16="http://schemas.microsoft.com/office/drawing/2014/main" id="{08B02C26-97A7-29A0-9D32-59E8D008E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826" y="3895407"/>
            <a:ext cx="478406" cy="478406"/>
          </a:xfrm>
          <a:prstGeom prst="rect">
            <a:avLst/>
          </a:prstGeom>
        </p:spPr>
      </p:pic>
      <p:pic>
        <p:nvPicPr>
          <p:cNvPr id="40" name="Picture 39" descr="A picture containing sketch, graphics, logo, font&#10;&#10;Description automatically generated">
            <a:extLst>
              <a:ext uri="{FF2B5EF4-FFF2-40B4-BE49-F238E27FC236}">
                <a16:creationId xmlns:a16="http://schemas.microsoft.com/office/drawing/2014/main" id="{84184F50-A7F5-EC10-74D1-ACADBCC0EA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1" y="3837916"/>
            <a:ext cx="777370" cy="649686"/>
          </a:xfrm>
          <a:prstGeom prst="rect">
            <a:avLst/>
          </a:prstGeom>
        </p:spPr>
      </p:pic>
      <p:pic>
        <p:nvPicPr>
          <p:cNvPr id="2" name="Picture 1">
            <a:extLst>
              <a:ext uri="{FF2B5EF4-FFF2-40B4-BE49-F238E27FC236}">
                <a16:creationId xmlns:a16="http://schemas.microsoft.com/office/drawing/2014/main" id="{F90A1F74-60A6-8D09-8C8E-A3E34AA6764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19" y="233770"/>
            <a:ext cx="586514" cy="586514"/>
          </a:xfrm>
          <a:prstGeom prst="rect">
            <a:avLst/>
          </a:prstGeom>
        </p:spPr>
      </p:pic>
      <p:sp>
        <p:nvSpPr>
          <p:cNvPr id="3" name="Title 1">
            <a:extLst>
              <a:ext uri="{FF2B5EF4-FFF2-40B4-BE49-F238E27FC236}">
                <a16:creationId xmlns:a16="http://schemas.microsoft.com/office/drawing/2014/main" id="{3343B845-045C-DBE0-F02F-BE89E1CA1E4D}"/>
              </a:ext>
            </a:extLst>
          </p:cNvPr>
          <p:cNvSpPr txBox="1">
            <a:spLocks/>
          </p:cNvSpPr>
          <p:nvPr/>
        </p:nvSpPr>
        <p:spPr>
          <a:xfrm>
            <a:off x="1000124" y="381332"/>
            <a:ext cx="293305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Microsoft Fabric </a:t>
            </a:r>
          </a:p>
        </p:txBody>
      </p:sp>
    </p:spTree>
    <p:extLst>
      <p:ext uri="{BB962C8B-B14F-4D97-AF65-F5344CB8AC3E}">
        <p14:creationId xmlns:p14="http://schemas.microsoft.com/office/powerpoint/2010/main" val="20369012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etch, kitchenware, black and white&#10;&#10;Description automatically generated">
            <a:extLst>
              <a:ext uri="{FF2B5EF4-FFF2-40B4-BE49-F238E27FC236}">
                <a16:creationId xmlns:a16="http://schemas.microsoft.com/office/drawing/2014/main" id="{649B8666-10F3-7363-BE9F-57796CEE5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258" y="1854067"/>
            <a:ext cx="924791" cy="828822"/>
          </a:xfrm>
          <a:prstGeom prst="rect">
            <a:avLst/>
          </a:prstGeom>
        </p:spPr>
      </p:pic>
      <p:sp>
        <p:nvSpPr>
          <p:cNvPr id="8" name="TextBox 7">
            <a:extLst>
              <a:ext uri="{FF2B5EF4-FFF2-40B4-BE49-F238E27FC236}">
                <a16:creationId xmlns:a16="http://schemas.microsoft.com/office/drawing/2014/main" id="{860A2E54-B9D8-C6D6-A667-D54339C567D9}"/>
              </a:ext>
            </a:extLst>
          </p:cNvPr>
          <p:cNvSpPr txBox="1"/>
          <p:nvPr/>
        </p:nvSpPr>
        <p:spPr>
          <a:xfrm>
            <a:off x="2767876" y="2050174"/>
            <a:ext cx="132999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Bronze Lakehouse</a:t>
            </a:r>
          </a:p>
        </p:txBody>
      </p:sp>
      <p:pic>
        <p:nvPicPr>
          <p:cNvPr id="9" name="Picture 2">
            <a:extLst>
              <a:ext uri="{FF2B5EF4-FFF2-40B4-BE49-F238E27FC236}">
                <a16:creationId xmlns:a16="http://schemas.microsoft.com/office/drawing/2014/main" id="{0AAF4501-D2B8-8A1B-B5D3-2AD67A8C8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284" y="3040315"/>
            <a:ext cx="777370" cy="77737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0316FF02-39ED-E0EC-AA8D-CFEFAF84E46B}"/>
              </a:ext>
            </a:extLst>
          </p:cNvPr>
          <p:cNvSpPr/>
          <p:nvPr/>
        </p:nvSpPr>
        <p:spPr bwMode="auto">
          <a:xfrm rot="16200000">
            <a:off x="2635547" y="3103059"/>
            <a:ext cx="591659" cy="777370"/>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11" name="Picture 10" descr="A picture containing rectangle, square, symbol, design&#10;&#10;Description automatically generated">
            <a:extLst>
              <a:ext uri="{FF2B5EF4-FFF2-40B4-BE49-F238E27FC236}">
                <a16:creationId xmlns:a16="http://schemas.microsoft.com/office/drawing/2014/main" id="{8CBB63CB-48BB-084F-3335-3DF4A7E4A3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099" y="2717508"/>
            <a:ext cx="478406" cy="478406"/>
          </a:xfrm>
          <a:prstGeom prst="rect">
            <a:avLst/>
          </a:prstGeom>
        </p:spPr>
      </p:pic>
      <p:pic>
        <p:nvPicPr>
          <p:cNvPr id="12" name="Picture 11" descr="A picture containing rectangle, square, symbol, design&#10;&#10;Description automatically generated">
            <a:extLst>
              <a:ext uri="{FF2B5EF4-FFF2-40B4-BE49-F238E27FC236}">
                <a16:creationId xmlns:a16="http://schemas.microsoft.com/office/drawing/2014/main" id="{A3DBD6BF-18D1-E0C9-06C4-B52406E488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099" y="3236796"/>
            <a:ext cx="478406" cy="478406"/>
          </a:xfrm>
          <a:prstGeom prst="rect">
            <a:avLst/>
          </a:prstGeom>
        </p:spPr>
      </p:pic>
      <p:pic>
        <p:nvPicPr>
          <p:cNvPr id="13" name="Picture 12" descr="A picture containing rectangle, square, symbol, design&#10;&#10;Description automatically generated">
            <a:extLst>
              <a:ext uri="{FF2B5EF4-FFF2-40B4-BE49-F238E27FC236}">
                <a16:creationId xmlns:a16="http://schemas.microsoft.com/office/drawing/2014/main" id="{D23630A4-1878-ABAA-D401-E443B91EA0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2744" y="3733581"/>
            <a:ext cx="478406" cy="478406"/>
          </a:xfrm>
          <a:prstGeom prst="rect">
            <a:avLst/>
          </a:prstGeom>
        </p:spPr>
      </p:pic>
      <p:pic>
        <p:nvPicPr>
          <p:cNvPr id="14" name="Picture 13" descr="A picture containing sketch, kitchenware, black and white&#10;&#10;Description automatically generated">
            <a:extLst>
              <a:ext uri="{FF2B5EF4-FFF2-40B4-BE49-F238E27FC236}">
                <a16:creationId xmlns:a16="http://schemas.microsoft.com/office/drawing/2014/main" id="{0BDC9EB0-A065-E6ED-EF2C-E02A839EE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86" y="1854067"/>
            <a:ext cx="924791" cy="828822"/>
          </a:xfrm>
          <a:prstGeom prst="rect">
            <a:avLst/>
          </a:prstGeom>
        </p:spPr>
      </p:pic>
      <p:sp>
        <p:nvSpPr>
          <p:cNvPr id="15" name="TextBox 14">
            <a:extLst>
              <a:ext uri="{FF2B5EF4-FFF2-40B4-BE49-F238E27FC236}">
                <a16:creationId xmlns:a16="http://schemas.microsoft.com/office/drawing/2014/main" id="{2FB2DAC4-3FD1-30D7-BBDA-7BA307D4AB9E}"/>
              </a:ext>
            </a:extLst>
          </p:cNvPr>
          <p:cNvSpPr txBox="1"/>
          <p:nvPr/>
        </p:nvSpPr>
        <p:spPr>
          <a:xfrm>
            <a:off x="5475635" y="2050174"/>
            <a:ext cx="124072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Silver Lakehouse</a:t>
            </a:r>
          </a:p>
        </p:txBody>
      </p:sp>
      <p:pic>
        <p:nvPicPr>
          <p:cNvPr id="16" name="Picture 2">
            <a:extLst>
              <a:ext uri="{FF2B5EF4-FFF2-40B4-BE49-F238E27FC236}">
                <a16:creationId xmlns:a16="http://schemas.microsoft.com/office/drawing/2014/main" id="{CDA37F72-B06E-E91E-8546-C08F7F72C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412" y="3040315"/>
            <a:ext cx="777370" cy="777370"/>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A1B8BBC6-4E3D-2954-2832-D7A0E53EF1BA}"/>
              </a:ext>
            </a:extLst>
          </p:cNvPr>
          <p:cNvSpPr/>
          <p:nvPr/>
        </p:nvSpPr>
        <p:spPr bwMode="auto">
          <a:xfrm rot="16200000">
            <a:off x="5298675" y="3103059"/>
            <a:ext cx="591659" cy="777370"/>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18" name="Picture 17" descr="A picture containing rectangle, square, symbol, design&#10;&#10;Description automatically generated">
            <a:extLst>
              <a:ext uri="{FF2B5EF4-FFF2-40B4-BE49-F238E27FC236}">
                <a16:creationId xmlns:a16="http://schemas.microsoft.com/office/drawing/2014/main" id="{8DE7CAF0-91A8-916B-CBFA-9955347D1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0227" y="2717508"/>
            <a:ext cx="478406" cy="478406"/>
          </a:xfrm>
          <a:prstGeom prst="rect">
            <a:avLst/>
          </a:prstGeom>
        </p:spPr>
      </p:pic>
      <p:pic>
        <p:nvPicPr>
          <p:cNvPr id="19" name="Picture 18" descr="A picture containing rectangle, square, symbol, design&#10;&#10;Description automatically generated">
            <a:extLst>
              <a:ext uri="{FF2B5EF4-FFF2-40B4-BE49-F238E27FC236}">
                <a16:creationId xmlns:a16="http://schemas.microsoft.com/office/drawing/2014/main" id="{81BB8ACE-B6F2-F84E-1729-1D4C0DE8B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0227" y="3236796"/>
            <a:ext cx="478406" cy="478406"/>
          </a:xfrm>
          <a:prstGeom prst="rect">
            <a:avLst/>
          </a:prstGeom>
        </p:spPr>
      </p:pic>
      <p:pic>
        <p:nvPicPr>
          <p:cNvPr id="20" name="Picture 19" descr="A picture containing rectangle, square, symbol, design&#10;&#10;Description automatically generated">
            <a:extLst>
              <a:ext uri="{FF2B5EF4-FFF2-40B4-BE49-F238E27FC236}">
                <a16:creationId xmlns:a16="http://schemas.microsoft.com/office/drawing/2014/main" id="{78A5BDC0-B470-BF78-B07C-163549715E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5872" y="3733581"/>
            <a:ext cx="478406" cy="478406"/>
          </a:xfrm>
          <a:prstGeom prst="rect">
            <a:avLst/>
          </a:prstGeom>
        </p:spPr>
      </p:pic>
      <p:pic>
        <p:nvPicPr>
          <p:cNvPr id="21" name="Picture 20" descr="A picture containing circle, sketch&#10;&#10;Description automatically generated">
            <a:extLst>
              <a:ext uri="{FF2B5EF4-FFF2-40B4-BE49-F238E27FC236}">
                <a16:creationId xmlns:a16="http://schemas.microsoft.com/office/drawing/2014/main" id="{029211EE-63BC-12BD-A35E-A7288A3DA3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7605" y="1854067"/>
            <a:ext cx="902980" cy="763389"/>
          </a:xfrm>
          <a:prstGeom prst="rect">
            <a:avLst/>
          </a:prstGeom>
        </p:spPr>
      </p:pic>
      <p:sp>
        <p:nvSpPr>
          <p:cNvPr id="22" name="TextBox 21">
            <a:extLst>
              <a:ext uri="{FF2B5EF4-FFF2-40B4-BE49-F238E27FC236}">
                <a16:creationId xmlns:a16="http://schemas.microsoft.com/office/drawing/2014/main" id="{A385E016-D907-08B0-B066-E5C38C23CBD3}"/>
              </a:ext>
            </a:extLst>
          </p:cNvPr>
          <p:cNvSpPr txBox="1"/>
          <p:nvPr/>
        </p:nvSpPr>
        <p:spPr>
          <a:xfrm>
            <a:off x="8039372" y="2050173"/>
            <a:ext cx="124072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Gold </a:t>
            </a:r>
            <a:r>
              <a:rPr lang="en-US" sz="1400">
                <a:gradFill>
                  <a:gsLst>
                    <a:gs pos="2917">
                      <a:srgbClr val="000000"/>
                    </a:gs>
                    <a:gs pos="30000">
                      <a:srgbClr val="000000"/>
                    </a:gs>
                  </a:gsLst>
                  <a:lin ang="5400000" scaled="0"/>
                </a:gradFill>
                <a:latin typeface="Segoe UI"/>
              </a:rPr>
              <a:t>Ware</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house</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4" name="Arrow: Down 23">
            <a:extLst>
              <a:ext uri="{FF2B5EF4-FFF2-40B4-BE49-F238E27FC236}">
                <a16:creationId xmlns:a16="http://schemas.microsoft.com/office/drawing/2014/main" id="{0132D89C-159C-BC6A-79E5-6B532D66434E}"/>
              </a:ext>
            </a:extLst>
          </p:cNvPr>
          <p:cNvSpPr/>
          <p:nvPr/>
        </p:nvSpPr>
        <p:spPr bwMode="auto">
          <a:xfrm rot="16200000">
            <a:off x="8069669" y="3143940"/>
            <a:ext cx="591659" cy="777370"/>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25" name="Picture 24" descr="A picture containing rectangle, square, symbol, design&#10;&#10;Description automatically generated">
            <a:extLst>
              <a:ext uri="{FF2B5EF4-FFF2-40B4-BE49-F238E27FC236}">
                <a16:creationId xmlns:a16="http://schemas.microsoft.com/office/drawing/2014/main" id="{0C93CB92-04FA-5A5B-43F1-B900AD7C6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9382" y="3309168"/>
            <a:ext cx="478406" cy="478406"/>
          </a:xfrm>
          <a:prstGeom prst="rect">
            <a:avLst/>
          </a:prstGeom>
        </p:spPr>
      </p:pic>
      <p:pic>
        <p:nvPicPr>
          <p:cNvPr id="26" name="Picture 25" descr="A picture containing rectangle, square, symbol, design&#10;&#10;Description automatically generated">
            <a:extLst>
              <a:ext uri="{FF2B5EF4-FFF2-40B4-BE49-F238E27FC236}">
                <a16:creationId xmlns:a16="http://schemas.microsoft.com/office/drawing/2014/main" id="{E0259C4E-00C6-C292-445F-9014C091B3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9382" y="3828456"/>
            <a:ext cx="478406" cy="478406"/>
          </a:xfrm>
          <a:prstGeom prst="rect">
            <a:avLst/>
          </a:prstGeom>
        </p:spPr>
      </p:pic>
      <p:pic>
        <p:nvPicPr>
          <p:cNvPr id="27" name="Picture 26" descr="A picture containing rectangle, square, symbol, design&#10;&#10;Description automatically generated">
            <a:extLst>
              <a:ext uri="{FF2B5EF4-FFF2-40B4-BE49-F238E27FC236}">
                <a16:creationId xmlns:a16="http://schemas.microsoft.com/office/drawing/2014/main" id="{5EE42E4E-9DC0-7B89-2A14-1A8288E9C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5027" y="4325241"/>
            <a:ext cx="478406" cy="478406"/>
          </a:xfrm>
          <a:prstGeom prst="rect">
            <a:avLst/>
          </a:prstGeom>
        </p:spPr>
      </p:pic>
      <p:pic>
        <p:nvPicPr>
          <p:cNvPr id="28" name="Picture 27" descr="A picture containing rectangle, square, symbol, design&#10;&#10;Description automatically generated">
            <a:extLst>
              <a:ext uri="{FF2B5EF4-FFF2-40B4-BE49-F238E27FC236}">
                <a16:creationId xmlns:a16="http://schemas.microsoft.com/office/drawing/2014/main" id="{AC39BC7D-E75B-DA8A-F051-F81137BA22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9382" y="2609029"/>
            <a:ext cx="690950" cy="690950"/>
          </a:xfrm>
          <a:prstGeom prst="rect">
            <a:avLst/>
          </a:prstGeom>
        </p:spPr>
      </p:pic>
      <p:pic>
        <p:nvPicPr>
          <p:cNvPr id="29" name="Picture 28" descr="A picture containing sketch, graphics, logo, font&#10;&#10;Description automatically generated">
            <a:extLst>
              <a:ext uri="{FF2B5EF4-FFF2-40B4-BE49-F238E27FC236}">
                <a16:creationId xmlns:a16="http://schemas.microsoft.com/office/drawing/2014/main" id="{949B2E3D-B5F0-81D6-1437-B68C4EE8D6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2406" y="3142111"/>
            <a:ext cx="751668" cy="628206"/>
          </a:xfrm>
          <a:prstGeom prst="rect">
            <a:avLst/>
          </a:prstGeom>
        </p:spPr>
      </p:pic>
      <p:pic>
        <p:nvPicPr>
          <p:cNvPr id="2" name="Picture 1">
            <a:extLst>
              <a:ext uri="{FF2B5EF4-FFF2-40B4-BE49-F238E27FC236}">
                <a16:creationId xmlns:a16="http://schemas.microsoft.com/office/drawing/2014/main" id="{86593EF7-41EA-E0DE-7029-BED2DBE985A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919" y="233770"/>
            <a:ext cx="586514" cy="586514"/>
          </a:xfrm>
          <a:prstGeom prst="rect">
            <a:avLst/>
          </a:prstGeom>
        </p:spPr>
      </p:pic>
      <p:sp>
        <p:nvSpPr>
          <p:cNvPr id="3" name="Title 1">
            <a:extLst>
              <a:ext uri="{FF2B5EF4-FFF2-40B4-BE49-F238E27FC236}">
                <a16:creationId xmlns:a16="http://schemas.microsoft.com/office/drawing/2014/main" id="{4565FF71-CD93-0D57-736C-C30795B8477A}"/>
              </a:ext>
            </a:extLst>
          </p:cNvPr>
          <p:cNvSpPr txBox="1">
            <a:spLocks/>
          </p:cNvSpPr>
          <p:nvPr/>
        </p:nvSpPr>
        <p:spPr>
          <a:xfrm>
            <a:off x="1000124" y="381332"/>
            <a:ext cx="293305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Microsoft Fabric</a:t>
            </a:r>
          </a:p>
        </p:txBody>
      </p:sp>
    </p:spTree>
    <p:extLst>
      <p:ext uri="{BB962C8B-B14F-4D97-AF65-F5344CB8AC3E}">
        <p14:creationId xmlns:p14="http://schemas.microsoft.com/office/powerpoint/2010/main" val="40651706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156D4E-7328-4F6F-C36A-3BECF34A8A92}"/>
              </a:ext>
            </a:extLst>
          </p:cNvPr>
          <p:cNvSpPr txBox="1">
            <a:spLocks/>
          </p:cNvSpPr>
          <p:nvPr/>
        </p:nvSpPr>
        <p:spPr>
          <a:xfrm>
            <a:off x="994086" y="433857"/>
            <a:ext cx="90678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3200" dirty="0">
                <a:solidFill>
                  <a:srgbClr val="117865"/>
                </a:solidFill>
              </a:rPr>
              <a:t>Microsoft Fabric - unified solution</a:t>
            </a:r>
          </a:p>
        </p:txBody>
      </p:sp>
      <p:sp>
        <p:nvSpPr>
          <p:cNvPr id="6" name="Text Placeholder 2">
            <a:extLst>
              <a:ext uri="{FF2B5EF4-FFF2-40B4-BE49-F238E27FC236}">
                <a16:creationId xmlns:a16="http://schemas.microsoft.com/office/drawing/2014/main" id="{FB4BAE0F-C1E2-1B0C-F392-D93025E1E386}"/>
              </a:ext>
            </a:extLst>
          </p:cNvPr>
          <p:cNvSpPr txBox="1">
            <a:spLocks/>
          </p:cNvSpPr>
          <p:nvPr/>
        </p:nvSpPr>
        <p:spPr>
          <a:xfrm>
            <a:off x="588309" y="1079283"/>
            <a:ext cx="10438599" cy="11026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rgbClr val="2F2F2F"/>
                </a:solidFill>
                <a:latin typeface="Segoe UI" panose="020B0502040204020203" pitchFamily="34" charset="0"/>
              </a:rPr>
              <a:t>Microsoft Fabric is an all-in-one analytics solution for enterprises that covers everything from data movement to data science, Real-Time Analytics, and business intelligence. It offers a comprehensive suite of services, including data lake, data engineering, and data integration, all in one place</a:t>
            </a:r>
          </a:p>
          <a:p>
            <a:pPr marL="0" marR="0" lvl="0" indent="0" algn="l" defTabSz="932742" rtl="0" eaLnBrk="1" fontAlgn="auto" latinLnBrk="0" hangingPunct="1">
              <a:lnSpc>
                <a:spcPct val="120000"/>
              </a:lnSpc>
              <a:spcBef>
                <a:spcPct val="20000"/>
              </a:spcBef>
              <a:spcAft>
                <a:spcPts val="6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pic>
        <p:nvPicPr>
          <p:cNvPr id="7" name="Picture 6">
            <a:extLst>
              <a:ext uri="{FF2B5EF4-FFF2-40B4-BE49-F238E27FC236}">
                <a16:creationId xmlns:a16="http://schemas.microsoft.com/office/drawing/2014/main" id="{A685C357-B52F-DCDB-FFDC-514230049CD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
        <p:nvSpPr>
          <p:cNvPr id="8" name="Rounded Rectangle 7">
            <a:extLst>
              <a:ext uri="{FF2B5EF4-FFF2-40B4-BE49-F238E27FC236}">
                <a16:creationId xmlns:a16="http://schemas.microsoft.com/office/drawing/2014/main" id="{13CE9C51-8A36-150A-83FA-27750796F796}"/>
              </a:ext>
              <a:ext uri="{C183D7F6-B498-43B3-948B-1728B52AA6E4}">
                <adec:decorative xmlns:adec="http://schemas.microsoft.com/office/drawing/2017/decorative" val="1"/>
              </a:ext>
            </a:extLst>
          </p:cNvPr>
          <p:cNvSpPr/>
          <p:nvPr/>
        </p:nvSpPr>
        <p:spPr bwMode="auto">
          <a:xfrm>
            <a:off x="2053302" y="2487920"/>
            <a:ext cx="1554480" cy="1906314"/>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9" name="Rounded Rectangle 8">
            <a:extLst>
              <a:ext uri="{FF2B5EF4-FFF2-40B4-BE49-F238E27FC236}">
                <a16:creationId xmlns:a16="http://schemas.microsoft.com/office/drawing/2014/main" id="{D10B50D4-D4D5-1E95-3F87-DB863E0B794B}"/>
              </a:ext>
              <a:ext uri="{C183D7F6-B498-43B3-948B-1728B52AA6E4}">
                <adec:decorative xmlns:adec="http://schemas.microsoft.com/office/drawing/2017/decorative" val="1"/>
              </a:ext>
            </a:extLst>
          </p:cNvPr>
          <p:cNvSpPr/>
          <p:nvPr/>
        </p:nvSpPr>
        <p:spPr bwMode="auto">
          <a:xfrm>
            <a:off x="3685114" y="2487920"/>
            <a:ext cx="1554480" cy="1906314"/>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0" name="Rounded Rectangle 9">
            <a:extLst>
              <a:ext uri="{FF2B5EF4-FFF2-40B4-BE49-F238E27FC236}">
                <a16:creationId xmlns:a16="http://schemas.microsoft.com/office/drawing/2014/main" id="{578EC27C-CB6F-0F5F-3D17-A4DA89E8E95A}"/>
              </a:ext>
              <a:ext uri="{C183D7F6-B498-43B3-948B-1728B52AA6E4}">
                <adec:decorative xmlns:adec="http://schemas.microsoft.com/office/drawing/2017/decorative" val="1"/>
              </a:ext>
            </a:extLst>
          </p:cNvPr>
          <p:cNvSpPr/>
          <p:nvPr/>
        </p:nvSpPr>
        <p:spPr bwMode="auto">
          <a:xfrm>
            <a:off x="421261" y="2487920"/>
            <a:ext cx="1554480" cy="1906314"/>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pic>
        <p:nvPicPr>
          <p:cNvPr id="11" name="Picture 10" descr="Data Factory Logo">
            <a:extLst>
              <a:ext uri="{FF2B5EF4-FFF2-40B4-BE49-F238E27FC236}">
                <a16:creationId xmlns:a16="http://schemas.microsoft.com/office/drawing/2014/main" id="{32422469-D8CB-AF31-25A7-BAA23E766100}"/>
              </a:ext>
            </a:extLst>
          </p:cNvPr>
          <p:cNvPicPr>
            <a:picLocks noChangeAspect="1"/>
          </p:cNvPicPr>
          <p:nvPr/>
        </p:nvPicPr>
        <p:blipFill>
          <a:blip r:embed="rId4"/>
          <a:srcRect/>
          <a:stretch/>
        </p:blipFill>
        <p:spPr>
          <a:xfrm>
            <a:off x="970346" y="2802468"/>
            <a:ext cx="456310" cy="457200"/>
          </a:xfrm>
          <a:prstGeom prst="rect">
            <a:avLst/>
          </a:prstGeom>
        </p:spPr>
      </p:pic>
      <p:sp>
        <p:nvSpPr>
          <p:cNvPr id="12" name="Text Placeholder 2">
            <a:extLst>
              <a:ext uri="{FF2B5EF4-FFF2-40B4-BE49-F238E27FC236}">
                <a16:creationId xmlns:a16="http://schemas.microsoft.com/office/drawing/2014/main" id="{A4E5DFCD-A959-A9ED-1960-22CE3E83D841}"/>
              </a:ext>
            </a:extLst>
          </p:cNvPr>
          <p:cNvSpPr txBox="1">
            <a:spLocks/>
          </p:cNvSpPr>
          <p:nvPr/>
        </p:nvSpPr>
        <p:spPr>
          <a:xfrm>
            <a:off x="421261"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Integration</a:t>
            </a:r>
            <a:endParaRPr kumimoji="0" lang="en-US" sz="12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13" name="Text Placeholder 2">
            <a:extLst>
              <a:ext uri="{FF2B5EF4-FFF2-40B4-BE49-F238E27FC236}">
                <a16:creationId xmlns:a16="http://schemas.microsoft.com/office/drawing/2014/main" id="{29CAAAF9-8D36-218F-D243-F9DC796F499D}"/>
              </a:ext>
            </a:extLst>
          </p:cNvPr>
          <p:cNvSpPr txBox="1">
            <a:spLocks/>
          </p:cNvSpPr>
          <p:nvPr/>
        </p:nvSpPr>
        <p:spPr>
          <a:xfrm>
            <a:off x="421261"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pic>
        <p:nvPicPr>
          <p:cNvPr id="14" name="Picture 13" descr="Synapse Spark Logo">
            <a:extLst>
              <a:ext uri="{FF2B5EF4-FFF2-40B4-BE49-F238E27FC236}">
                <a16:creationId xmlns:a16="http://schemas.microsoft.com/office/drawing/2014/main" id="{53388CA6-53B3-978F-E05B-EEF6B967C139}"/>
              </a:ext>
            </a:extLst>
          </p:cNvPr>
          <p:cNvPicPr>
            <a:picLocks noChangeAspect="1"/>
          </p:cNvPicPr>
          <p:nvPr/>
        </p:nvPicPr>
        <p:blipFill>
          <a:blip r:embed="rId5"/>
          <a:srcRect/>
          <a:stretch/>
        </p:blipFill>
        <p:spPr>
          <a:xfrm>
            <a:off x="2602387" y="2802468"/>
            <a:ext cx="456310" cy="457200"/>
          </a:xfrm>
          <a:prstGeom prst="rect">
            <a:avLst/>
          </a:prstGeom>
        </p:spPr>
      </p:pic>
      <p:sp>
        <p:nvSpPr>
          <p:cNvPr id="15" name="Text Placeholder 2">
            <a:extLst>
              <a:ext uri="{FF2B5EF4-FFF2-40B4-BE49-F238E27FC236}">
                <a16:creationId xmlns:a16="http://schemas.microsoft.com/office/drawing/2014/main" id="{C117BA73-3713-339A-C0F0-55E9257A3706}"/>
              </a:ext>
            </a:extLst>
          </p:cNvPr>
          <p:cNvSpPr txBox="1">
            <a:spLocks/>
          </p:cNvSpPr>
          <p:nvPr/>
        </p:nvSpPr>
        <p:spPr>
          <a:xfrm>
            <a:off x="205330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Engineering</a:t>
            </a:r>
            <a:endParaRPr kumimoji="0" lang="en-US" sz="12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16" name="Text Placeholder 2">
            <a:extLst>
              <a:ext uri="{FF2B5EF4-FFF2-40B4-BE49-F238E27FC236}">
                <a16:creationId xmlns:a16="http://schemas.microsoft.com/office/drawing/2014/main" id="{DCA5D94B-5702-2275-DAA1-3F97DC1AC5DD}"/>
              </a:ext>
            </a:extLst>
          </p:cNvPr>
          <p:cNvSpPr txBox="1">
            <a:spLocks/>
          </p:cNvSpPr>
          <p:nvPr/>
        </p:nvSpPr>
        <p:spPr>
          <a:xfrm>
            <a:off x="205330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pic>
        <p:nvPicPr>
          <p:cNvPr id="17" name="Picture 16" descr="Synapse Logo">
            <a:extLst>
              <a:ext uri="{FF2B5EF4-FFF2-40B4-BE49-F238E27FC236}">
                <a16:creationId xmlns:a16="http://schemas.microsoft.com/office/drawing/2014/main" id="{295E354E-DC44-23F9-CBEE-A99688E7F2A2}"/>
              </a:ext>
            </a:extLst>
          </p:cNvPr>
          <p:cNvPicPr>
            <a:picLocks noChangeAspect="1"/>
          </p:cNvPicPr>
          <p:nvPr/>
        </p:nvPicPr>
        <p:blipFill>
          <a:blip r:embed="rId6"/>
          <a:srcRect/>
          <a:stretch/>
        </p:blipFill>
        <p:spPr>
          <a:xfrm>
            <a:off x="4234199" y="2810765"/>
            <a:ext cx="456310" cy="457200"/>
          </a:xfrm>
          <a:prstGeom prst="rect">
            <a:avLst/>
          </a:prstGeom>
        </p:spPr>
      </p:pic>
      <p:sp>
        <p:nvSpPr>
          <p:cNvPr id="18" name="Text Placeholder 2">
            <a:extLst>
              <a:ext uri="{FF2B5EF4-FFF2-40B4-BE49-F238E27FC236}">
                <a16:creationId xmlns:a16="http://schemas.microsoft.com/office/drawing/2014/main" id="{B1F37CAD-8481-A4A2-31E2-C3EB7C13ECF8}"/>
              </a:ext>
            </a:extLst>
          </p:cNvPr>
          <p:cNvSpPr txBox="1">
            <a:spLocks/>
          </p:cNvSpPr>
          <p:nvPr/>
        </p:nvSpPr>
        <p:spPr>
          <a:xfrm>
            <a:off x="3685114"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Warehouse</a:t>
            </a:r>
            <a:endParaRPr kumimoji="0" lang="en-US" sz="12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19" name="Text Placeholder 2">
            <a:extLst>
              <a:ext uri="{FF2B5EF4-FFF2-40B4-BE49-F238E27FC236}">
                <a16:creationId xmlns:a16="http://schemas.microsoft.com/office/drawing/2014/main" id="{621DA2E8-DB3F-ECC2-4FD0-6B62F03FEA4C}"/>
              </a:ext>
            </a:extLst>
          </p:cNvPr>
          <p:cNvSpPr txBox="1">
            <a:spLocks/>
          </p:cNvSpPr>
          <p:nvPr/>
        </p:nvSpPr>
        <p:spPr>
          <a:xfrm>
            <a:off x="3685114"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20" name="Rounded Rectangle 19">
            <a:extLst>
              <a:ext uri="{FF2B5EF4-FFF2-40B4-BE49-F238E27FC236}">
                <a16:creationId xmlns:a16="http://schemas.microsoft.com/office/drawing/2014/main" id="{B21BBD19-A6B3-4B9F-AF07-F3A3ADACBA55}"/>
              </a:ext>
              <a:ext uri="{C183D7F6-B498-43B3-948B-1728B52AA6E4}">
                <adec:decorative xmlns:adec="http://schemas.microsoft.com/office/drawing/2017/decorative" val="1"/>
              </a:ext>
            </a:extLst>
          </p:cNvPr>
          <p:cNvSpPr/>
          <p:nvPr/>
        </p:nvSpPr>
        <p:spPr bwMode="auto">
          <a:xfrm>
            <a:off x="8580550" y="2487920"/>
            <a:ext cx="1554480" cy="1906314"/>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pic>
        <p:nvPicPr>
          <p:cNvPr id="21" name="Graphic 20" descr="Power BI Logo">
            <a:extLst>
              <a:ext uri="{FF2B5EF4-FFF2-40B4-BE49-F238E27FC236}">
                <a16:creationId xmlns:a16="http://schemas.microsoft.com/office/drawing/2014/main" id="{25DE0D3D-1302-70B1-9964-8823155A39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3470" y="2744610"/>
            <a:ext cx="548640" cy="548640"/>
          </a:xfrm>
          <a:prstGeom prst="rect">
            <a:avLst/>
          </a:prstGeom>
        </p:spPr>
      </p:pic>
      <p:sp>
        <p:nvSpPr>
          <p:cNvPr id="22" name="Rounded Rectangle 21">
            <a:extLst>
              <a:ext uri="{FF2B5EF4-FFF2-40B4-BE49-F238E27FC236}">
                <a16:creationId xmlns:a16="http://schemas.microsoft.com/office/drawing/2014/main" id="{9552771B-E09E-3B26-1648-5A2298A2D988}"/>
              </a:ext>
              <a:ext uri="{C183D7F6-B498-43B3-948B-1728B52AA6E4}">
                <adec:decorative xmlns:adec="http://schemas.microsoft.com/office/drawing/2017/decorative" val="1"/>
              </a:ext>
            </a:extLst>
          </p:cNvPr>
          <p:cNvSpPr/>
          <p:nvPr/>
        </p:nvSpPr>
        <p:spPr bwMode="auto">
          <a:xfrm>
            <a:off x="5316926" y="2487920"/>
            <a:ext cx="1554480" cy="1906314"/>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23" name="Rounded Rectangle 22">
            <a:extLst>
              <a:ext uri="{FF2B5EF4-FFF2-40B4-BE49-F238E27FC236}">
                <a16:creationId xmlns:a16="http://schemas.microsoft.com/office/drawing/2014/main" id="{D602963E-BA8D-6CE2-DC6E-837F9B3AD7B8}"/>
              </a:ext>
              <a:ext uri="{C183D7F6-B498-43B3-948B-1728B52AA6E4}">
                <adec:decorative xmlns:adec="http://schemas.microsoft.com/office/drawing/2017/decorative" val="1"/>
              </a:ext>
            </a:extLst>
          </p:cNvPr>
          <p:cNvSpPr/>
          <p:nvPr/>
        </p:nvSpPr>
        <p:spPr bwMode="auto">
          <a:xfrm>
            <a:off x="6948738" y="2487920"/>
            <a:ext cx="1554480" cy="1906314"/>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24" name="Rounded Rectangle 106">
            <a:extLst>
              <a:ext uri="{FF2B5EF4-FFF2-40B4-BE49-F238E27FC236}">
                <a16:creationId xmlns:a16="http://schemas.microsoft.com/office/drawing/2014/main" id="{AD7234F6-9A7E-E3FA-D61B-E2F03B04E65E}"/>
              </a:ext>
              <a:ext uri="{C183D7F6-B498-43B3-948B-1728B52AA6E4}">
                <adec:decorative xmlns:adec="http://schemas.microsoft.com/office/drawing/2017/decorative" val="1"/>
              </a:ext>
            </a:extLst>
          </p:cNvPr>
          <p:cNvSpPr/>
          <p:nvPr/>
        </p:nvSpPr>
        <p:spPr bwMode="auto">
          <a:xfrm>
            <a:off x="10212365" y="2487920"/>
            <a:ext cx="1554480" cy="1906314"/>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pic>
        <p:nvPicPr>
          <p:cNvPr id="25" name="Picture 24" descr="Azure AI Logo">
            <a:extLst>
              <a:ext uri="{FF2B5EF4-FFF2-40B4-BE49-F238E27FC236}">
                <a16:creationId xmlns:a16="http://schemas.microsoft.com/office/drawing/2014/main" id="{19DDC2C0-E1D2-9DEE-FE95-A9F2195E309F}"/>
              </a:ext>
            </a:extLst>
          </p:cNvPr>
          <p:cNvPicPr>
            <a:picLocks noChangeAspect="1"/>
          </p:cNvPicPr>
          <p:nvPr/>
        </p:nvPicPr>
        <p:blipFill>
          <a:blip r:embed="rId9"/>
          <a:srcRect/>
          <a:stretch/>
        </p:blipFill>
        <p:spPr>
          <a:xfrm>
            <a:off x="5866011" y="2802468"/>
            <a:ext cx="456310" cy="457200"/>
          </a:xfrm>
          <a:prstGeom prst="rect">
            <a:avLst/>
          </a:prstGeom>
        </p:spPr>
      </p:pic>
      <p:sp>
        <p:nvSpPr>
          <p:cNvPr id="26" name="Text Placeholder 2">
            <a:extLst>
              <a:ext uri="{FF2B5EF4-FFF2-40B4-BE49-F238E27FC236}">
                <a16:creationId xmlns:a16="http://schemas.microsoft.com/office/drawing/2014/main" id="{A6798431-AE21-7C57-50E1-D076C7F9C296}"/>
              </a:ext>
            </a:extLst>
          </p:cNvPr>
          <p:cNvSpPr txBox="1">
            <a:spLocks/>
          </p:cNvSpPr>
          <p:nvPr/>
        </p:nvSpPr>
        <p:spPr>
          <a:xfrm>
            <a:off x="5316926"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Science</a:t>
            </a:r>
            <a:endParaRPr kumimoji="0" lang="en-US" sz="12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E83F71E4-637A-F7F8-372E-B873D4C21158}"/>
              </a:ext>
            </a:extLst>
          </p:cNvPr>
          <p:cNvSpPr txBox="1">
            <a:spLocks/>
          </p:cNvSpPr>
          <p:nvPr/>
        </p:nvSpPr>
        <p:spPr>
          <a:xfrm>
            <a:off x="5316926"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pic>
        <p:nvPicPr>
          <p:cNvPr id="28" name="Picture 27" descr="Data Explorer Logo">
            <a:extLst>
              <a:ext uri="{FF2B5EF4-FFF2-40B4-BE49-F238E27FC236}">
                <a16:creationId xmlns:a16="http://schemas.microsoft.com/office/drawing/2014/main" id="{0B86A4C0-DF71-D79D-AE52-300F41709525}"/>
              </a:ext>
            </a:extLst>
          </p:cNvPr>
          <p:cNvPicPr>
            <a:picLocks noChangeAspect="1"/>
          </p:cNvPicPr>
          <p:nvPr/>
        </p:nvPicPr>
        <p:blipFill>
          <a:blip r:embed="rId10"/>
          <a:srcRect/>
          <a:stretch/>
        </p:blipFill>
        <p:spPr>
          <a:xfrm>
            <a:off x="7497823" y="2790330"/>
            <a:ext cx="456310" cy="457200"/>
          </a:xfrm>
          <a:prstGeom prst="rect">
            <a:avLst/>
          </a:prstGeom>
        </p:spPr>
      </p:pic>
      <p:sp>
        <p:nvSpPr>
          <p:cNvPr id="29" name="Text Placeholder 2">
            <a:extLst>
              <a:ext uri="{FF2B5EF4-FFF2-40B4-BE49-F238E27FC236}">
                <a16:creationId xmlns:a16="http://schemas.microsoft.com/office/drawing/2014/main" id="{B8D8A588-0B43-2785-7196-8D7FA451BD16}"/>
              </a:ext>
            </a:extLst>
          </p:cNvPr>
          <p:cNvSpPr txBox="1">
            <a:spLocks/>
          </p:cNvSpPr>
          <p:nvPr/>
        </p:nvSpPr>
        <p:spPr>
          <a:xfrm>
            <a:off x="6948738"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Real Time Analytics</a:t>
            </a:r>
            <a:endParaRPr kumimoji="0" lang="en-US" sz="12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30" name="Text Placeholder 2">
            <a:extLst>
              <a:ext uri="{FF2B5EF4-FFF2-40B4-BE49-F238E27FC236}">
                <a16:creationId xmlns:a16="http://schemas.microsoft.com/office/drawing/2014/main" id="{4F7680C1-24C5-1704-B482-66B39DC8F36F}"/>
              </a:ext>
            </a:extLst>
          </p:cNvPr>
          <p:cNvSpPr txBox="1">
            <a:spLocks/>
          </p:cNvSpPr>
          <p:nvPr/>
        </p:nvSpPr>
        <p:spPr>
          <a:xfrm>
            <a:off x="6948738"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93DAC9DE-6A96-0534-CC98-0EA9DCE94D76}"/>
              </a:ext>
            </a:extLst>
          </p:cNvPr>
          <p:cNvSpPr txBox="1">
            <a:spLocks/>
          </p:cNvSpPr>
          <p:nvPr/>
        </p:nvSpPr>
        <p:spPr>
          <a:xfrm>
            <a:off x="8580550"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Business Intelligence</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5E98766F-6720-1241-2FD0-0615AC264686}"/>
              </a:ext>
            </a:extLst>
          </p:cNvPr>
          <p:cNvSpPr txBox="1">
            <a:spLocks/>
          </p:cNvSpPr>
          <p:nvPr/>
        </p:nvSpPr>
        <p:spPr>
          <a:xfrm>
            <a:off x="8580550"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98BA270F-9F01-2744-1656-7A70FF703908}"/>
              </a:ext>
              <a:ext uri="{C183D7F6-B498-43B3-948B-1728B52AA6E4}">
                <adec:decorative xmlns:adec="http://schemas.microsoft.com/office/drawing/2017/decorative" val="1"/>
              </a:ext>
            </a:extLst>
          </p:cNvPr>
          <p:cNvSpPr/>
          <p:nvPr/>
        </p:nvSpPr>
        <p:spPr bwMode="auto">
          <a:xfrm>
            <a:off x="421490" y="5363354"/>
            <a:ext cx="11349250" cy="786384"/>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34" name="Text Placeholder 2">
            <a:extLst>
              <a:ext uri="{FF2B5EF4-FFF2-40B4-BE49-F238E27FC236}">
                <a16:creationId xmlns:a16="http://schemas.microsoft.com/office/drawing/2014/main" id="{FEAE402C-D3CA-F9EE-339A-1EC77860BDAF}"/>
              </a:ext>
            </a:extLst>
          </p:cNvPr>
          <p:cNvSpPr txBox="1">
            <a:spLocks/>
          </p:cNvSpPr>
          <p:nvPr/>
        </p:nvSpPr>
        <p:spPr>
          <a:xfrm>
            <a:off x="3743054" y="54445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UNIFIED</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35" name="Text Placeholder 2">
            <a:extLst>
              <a:ext uri="{FF2B5EF4-FFF2-40B4-BE49-F238E27FC236}">
                <a16:creationId xmlns:a16="http://schemas.microsoft.com/office/drawing/2014/main" id="{99409CE8-2F94-60F5-D8E8-07EE60FFDA08}"/>
              </a:ext>
            </a:extLst>
          </p:cNvPr>
          <p:cNvSpPr txBox="1">
            <a:spLocks/>
          </p:cNvSpPr>
          <p:nvPr/>
        </p:nvSpPr>
        <p:spPr>
          <a:xfrm>
            <a:off x="1418377"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SaaS product experience</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36" name="Rounded Rectangle 35">
            <a:extLst>
              <a:ext uri="{FF2B5EF4-FFF2-40B4-BE49-F238E27FC236}">
                <a16:creationId xmlns:a16="http://schemas.microsoft.com/office/drawing/2014/main" id="{365D663C-AB2F-800E-3052-4C7AEB925097}"/>
              </a:ext>
              <a:ext uri="{C183D7F6-B498-43B3-948B-1728B52AA6E4}">
                <adec:decorative xmlns:adec="http://schemas.microsoft.com/office/drawing/2017/decorative" val="1"/>
              </a:ext>
            </a:extLst>
          </p:cNvPr>
          <p:cNvSpPr/>
          <p:nvPr/>
        </p:nvSpPr>
        <p:spPr bwMode="auto">
          <a:xfrm>
            <a:off x="421490" y="4482739"/>
            <a:ext cx="11349249" cy="789514"/>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pic>
        <p:nvPicPr>
          <p:cNvPr id="37" name="Picture 36" descr="OneLake Logo">
            <a:extLst>
              <a:ext uri="{FF2B5EF4-FFF2-40B4-BE49-F238E27FC236}">
                <a16:creationId xmlns:a16="http://schemas.microsoft.com/office/drawing/2014/main" id="{CC69361C-D7DC-83B3-14E4-F0610599DD31}"/>
              </a:ext>
            </a:extLst>
          </p:cNvPr>
          <p:cNvPicPr>
            <a:picLocks noChangeAspect="1"/>
          </p:cNvPicPr>
          <p:nvPr/>
        </p:nvPicPr>
        <p:blipFill>
          <a:blip r:embed="rId11"/>
          <a:srcRect/>
          <a:stretch/>
        </p:blipFill>
        <p:spPr>
          <a:xfrm>
            <a:off x="708849" y="4728378"/>
            <a:ext cx="285237" cy="285795"/>
          </a:xfrm>
          <a:prstGeom prst="rect">
            <a:avLst/>
          </a:prstGeom>
        </p:spPr>
      </p:pic>
      <p:sp>
        <p:nvSpPr>
          <p:cNvPr id="38" name="Text Placeholder 2">
            <a:extLst>
              <a:ext uri="{FF2B5EF4-FFF2-40B4-BE49-F238E27FC236}">
                <a16:creationId xmlns:a16="http://schemas.microsoft.com/office/drawing/2014/main" id="{580A3B0E-5E22-732B-7ECD-41C7DCD73A6B}"/>
              </a:ext>
            </a:extLst>
          </p:cNvPr>
          <p:cNvSpPr txBox="1">
            <a:spLocks/>
          </p:cNvSpPr>
          <p:nvPr/>
        </p:nvSpPr>
        <p:spPr>
          <a:xfrm>
            <a:off x="1165092" y="4636933"/>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Unified data foundation</a:t>
            </a:r>
            <a:endParaRPr kumimoji="0" lang="en-US" sz="12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39" name="Text Placeholder 2">
            <a:extLst>
              <a:ext uri="{FF2B5EF4-FFF2-40B4-BE49-F238E27FC236}">
                <a16:creationId xmlns:a16="http://schemas.microsoft.com/office/drawing/2014/main" id="{34C7328B-5958-F50A-FA5B-B9DCAE2FDF1D}"/>
              </a:ext>
            </a:extLst>
          </p:cNvPr>
          <p:cNvSpPr txBox="1">
            <a:spLocks/>
          </p:cNvSpPr>
          <p:nvPr/>
        </p:nvSpPr>
        <p:spPr>
          <a:xfrm>
            <a:off x="1165094" y="4826966"/>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OneLake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40" name="Picture 39" descr="A picture containing graphics, colorfulness, graphic design, creativity&#10;&#10;Description automatically generated">
            <a:extLst>
              <a:ext uri="{FF2B5EF4-FFF2-40B4-BE49-F238E27FC236}">
                <a16:creationId xmlns:a16="http://schemas.microsoft.com/office/drawing/2014/main" id="{09F9F1C5-9CCE-B6C2-D9C0-5D1EE3046A0C}"/>
              </a:ext>
            </a:extLst>
          </p:cNvPr>
          <p:cNvPicPr>
            <a:picLocks noChangeAspect="1"/>
          </p:cNvPicPr>
          <p:nvPr/>
        </p:nvPicPr>
        <p:blipFill>
          <a:blip r:embed="rId12"/>
          <a:stretch>
            <a:fillRect/>
          </a:stretch>
        </p:blipFill>
        <p:spPr>
          <a:xfrm>
            <a:off x="10637950" y="2744610"/>
            <a:ext cx="557897" cy="557897"/>
          </a:xfrm>
          <a:prstGeom prst="rect">
            <a:avLst/>
          </a:prstGeom>
        </p:spPr>
      </p:pic>
      <p:sp>
        <p:nvSpPr>
          <p:cNvPr id="41" name="Text Placeholder 2">
            <a:extLst>
              <a:ext uri="{FF2B5EF4-FFF2-40B4-BE49-F238E27FC236}">
                <a16:creationId xmlns:a16="http://schemas.microsoft.com/office/drawing/2014/main" id="{D7763A85-C3B9-091E-F66A-E6FFF351113E}"/>
              </a:ext>
            </a:extLst>
          </p:cNvPr>
          <p:cNvSpPr txBox="1">
            <a:spLocks/>
          </p:cNvSpPr>
          <p:nvPr/>
        </p:nvSpPr>
        <p:spPr>
          <a:xfrm>
            <a:off x="1021236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Observability</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42" name="Text Placeholder 2">
            <a:extLst>
              <a:ext uri="{FF2B5EF4-FFF2-40B4-BE49-F238E27FC236}">
                <a16:creationId xmlns:a16="http://schemas.microsoft.com/office/drawing/2014/main" id="{25741A9F-CCB5-82C9-4800-FBDEE55185A3}"/>
              </a:ext>
            </a:extLst>
          </p:cNvPr>
          <p:cNvSpPr txBox="1">
            <a:spLocks/>
          </p:cNvSpPr>
          <p:nvPr/>
        </p:nvSpPr>
        <p:spPr>
          <a:xfrm>
            <a:off x="1021236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Activator</a:t>
            </a:r>
          </a:p>
        </p:txBody>
      </p:sp>
      <p:sp>
        <p:nvSpPr>
          <p:cNvPr id="43" name="Text Placeholder 2">
            <a:extLst>
              <a:ext uri="{FF2B5EF4-FFF2-40B4-BE49-F238E27FC236}">
                <a16:creationId xmlns:a16="http://schemas.microsoft.com/office/drawing/2014/main" id="{CDE1E0E3-E814-C03D-7D6B-DD14B46C6871}"/>
              </a:ext>
            </a:extLst>
          </p:cNvPr>
          <p:cNvSpPr txBox="1">
            <a:spLocks/>
          </p:cNvSpPr>
          <p:nvPr/>
        </p:nvSpPr>
        <p:spPr>
          <a:xfrm>
            <a:off x="3880853"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Security and governance</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44" name="Text Placeholder 2">
            <a:extLst>
              <a:ext uri="{FF2B5EF4-FFF2-40B4-BE49-F238E27FC236}">
                <a16:creationId xmlns:a16="http://schemas.microsoft.com/office/drawing/2014/main" id="{6405292B-CF5A-C59E-827E-D89A5E4B088F}"/>
              </a:ext>
            </a:extLst>
          </p:cNvPr>
          <p:cNvSpPr txBox="1">
            <a:spLocks/>
          </p:cNvSpPr>
          <p:nvPr/>
        </p:nvSpPr>
        <p:spPr>
          <a:xfrm>
            <a:off x="6343329"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Compute and storage</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45" name="Text Placeholder 2">
            <a:extLst>
              <a:ext uri="{FF2B5EF4-FFF2-40B4-BE49-F238E27FC236}">
                <a16:creationId xmlns:a16="http://schemas.microsoft.com/office/drawing/2014/main" id="{AD679F4A-1626-8AA7-B6C0-2CED0C085D66}"/>
              </a:ext>
            </a:extLst>
          </p:cNvPr>
          <p:cNvSpPr txBox="1">
            <a:spLocks/>
          </p:cNvSpPr>
          <p:nvPr/>
        </p:nvSpPr>
        <p:spPr>
          <a:xfrm>
            <a:off x="8805805"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Business model</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94614873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diagram, design&#10;&#10;Description automatically generated">
            <a:extLst>
              <a:ext uri="{FF2B5EF4-FFF2-40B4-BE49-F238E27FC236}">
                <a16:creationId xmlns:a16="http://schemas.microsoft.com/office/drawing/2014/main" id="{2AAC5EDF-070A-CAE7-3F32-7B50DD7CC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19" y="921318"/>
            <a:ext cx="11516162" cy="5304302"/>
          </a:xfrm>
          <a:prstGeom prst="rect">
            <a:avLst/>
          </a:prstGeom>
        </p:spPr>
      </p:pic>
      <p:pic>
        <p:nvPicPr>
          <p:cNvPr id="2" name="Picture 1">
            <a:extLst>
              <a:ext uri="{FF2B5EF4-FFF2-40B4-BE49-F238E27FC236}">
                <a16:creationId xmlns:a16="http://schemas.microsoft.com/office/drawing/2014/main" id="{A367955A-5207-BA4A-0B74-95C7A6B9086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919" y="233770"/>
            <a:ext cx="586514" cy="586514"/>
          </a:xfrm>
          <a:prstGeom prst="rect">
            <a:avLst/>
          </a:prstGeom>
        </p:spPr>
      </p:pic>
      <p:sp>
        <p:nvSpPr>
          <p:cNvPr id="4" name="Title 1">
            <a:extLst>
              <a:ext uri="{FF2B5EF4-FFF2-40B4-BE49-F238E27FC236}">
                <a16:creationId xmlns:a16="http://schemas.microsoft.com/office/drawing/2014/main" id="{17EE2F8E-C183-FEAB-DC48-DF7FB0DDC477}"/>
              </a:ext>
            </a:extLst>
          </p:cNvPr>
          <p:cNvSpPr txBox="1">
            <a:spLocks/>
          </p:cNvSpPr>
          <p:nvPr/>
        </p:nvSpPr>
        <p:spPr>
          <a:xfrm>
            <a:off x="1000124" y="381332"/>
            <a:ext cx="293305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2800" dirty="0">
                <a:solidFill>
                  <a:srgbClr val="117865"/>
                </a:solidFill>
              </a:rPr>
              <a:t>Direct Lake</a:t>
            </a:r>
          </a:p>
        </p:txBody>
      </p:sp>
    </p:spTree>
    <p:extLst>
      <p:ext uri="{BB962C8B-B14F-4D97-AF65-F5344CB8AC3E}">
        <p14:creationId xmlns:p14="http://schemas.microsoft.com/office/powerpoint/2010/main" val="21486198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B262829-E531-D044-9907-825A30688C51}"/>
              </a:ext>
              <a:ext uri="{C183D7F6-B498-43B3-948B-1728B52AA6E4}">
                <adec:decorative xmlns:adec="http://schemas.microsoft.com/office/drawing/2017/decorative" val="1"/>
              </a:ext>
            </a:extLst>
          </p:cNvPr>
          <p:cNvGrpSpPr/>
          <p:nvPr/>
        </p:nvGrpSpPr>
        <p:grpSpPr>
          <a:xfrm>
            <a:off x="7866967" y="1346921"/>
            <a:ext cx="3543005" cy="4414031"/>
            <a:chOff x="8440921" y="1593047"/>
            <a:chExt cx="3543005" cy="4414031"/>
          </a:xfrm>
        </p:grpSpPr>
        <p:sp>
          <p:nvSpPr>
            <p:cNvPr id="6" name="TextBox 5">
              <a:extLst>
                <a:ext uri="{FF2B5EF4-FFF2-40B4-BE49-F238E27FC236}">
                  <a16:creationId xmlns:a16="http://schemas.microsoft.com/office/drawing/2014/main" id="{05EAF09E-C4EC-05C9-749A-EB44E9629971}"/>
                </a:ext>
              </a:extLst>
            </p:cNvPr>
            <p:cNvSpPr txBox="1"/>
            <p:nvPr/>
          </p:nvSpPr>
          <p:spPr>
            <a:xfrm>
              <a:off x="8735096" y="2064451"/>
              <a:ext cx="3248830" cy="387285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Onboarding and trials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Sign-on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Navigation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UX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Workspace organization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Collaboration experience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 Lake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Storage format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 copy for all engines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Security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CI/CD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Monitoring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Governance &amp; compliance</a:t>
              </a:r>
            </a:p>
          </p:txBody>
        </p:sp>
        <p:sp>
          <p:nvSpPr>
            <p:cNvPr id="7" name="!!Line2">
              <a:extLst>
                <a:ext uri="{FF2B5EF4-FFF2-40B4-BE49-F238E27FC236}">
                  <a16:creationId xmlns:a16="http://schemas.microsoft.com/office/drawing/2014/main" id="{DD6D8BF8-0642-00E0-64C7-C001DD901613}"/>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chemeClr val="accent2"/>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7A1D30B9-69CD-AF85-D229-3531351E5F57}"/>
                </a:ext>
              </a:extLst>
            </p:cNvPr>
            <p:cNvSpPr txBox="1"/>
            <p:nvPr/>
          </p:nvSpPr>
          <p:spPr>
            <a:xfrm>
              <a:off x="8735096" y="1698428"/>
              <a:ext cx="994430" cy="307777"/>
            </a:xfrm>
            <a:prstGeom prst="rect">
              <a:avLst/>
            </a:prstGeom>
            <a:noFill/>
          </p:spPr>
          <p:txBody>
            <a:bodyPr wrap="non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Single…</a:t>
              </a:r>
            </a:p>
          </p:txBody>
        </p:sp>
      </p:grpSp>
      <p:grpSp>
        <p:nvGrpSpPr>
          <p:cNvPr id="9" name="Group 8" descr="diagram The intelligent data foundation">
            <a:extLst>
              <a:ext uri="{FF2B5EF4-FFF2-40B4-BE49-F238E27FC236}">
                <a16:creationId xmlns:a16="http://schemas.microsoft.com/office/drawing/2014/main" id="{7E6D5C4A-12D9-2A4D-61A5-67CB317ECB67}"/>
              </a:ext>
            </a:extLst>
          </p:cNvPr>
          <p:cNvGrpSpPr/>
          <p:nvPr/>
        </p:nvGrpSpPr>
        <p:grpSpPr>
          <a:xfrm>
            <a:off x="584200" y="1576388"/>
            <a:ext cx="6702754" cy="4184564"/>
            <a:chOff x="584200" y="1576388"/>
            <a:chExt cx="6702754" cy="4184564"/>
          </a:xfrm>
        </p:grpSpPr>
        <p:sp>
          <p:nvSpPr>
            <p:cNvPr id="10" name="Rounded Rectangle 9">
              <a:extLst>
                <a:ext uri="{FF2B5EF4-FFF2-40B4-BE49-F238E27FC236}">
                  <a16:creationId xmlns:a16="http://schemas.microsoft.com/office/drawing/2014/main" id="{AB25C5B6-A3AC-67EE-E94A-8776E311339B}"/>
                </a:ext>
                <a:ext uri="{C183D7F6-B498-43B3-948B-1728B52AA6E4}">
                  <adec:decorative xmlns:adec="http://schemas.microsoft.com/office/drawing/2017/decorative" val="1"/>
                </a:ext>
              </a:extLst>
            </p:cNvPr>
            <p:cNvSpPr/>
            <p:nvPr/>
          </p:nvSpPr>
          <p:spPr bwMode="auto">
            <a:xfrm>
              <a:off x="584200" y="1576388"/>
              <a:ext cx="6702754" cy="4184564"/>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11" name="Rounded Rectangle 45">
              <a:extLst>
                <a:ext uri="{FF2B5EF4-FFF2-40B4-BE49-F238E27FC236}">
                  <a16:creationId xmlns:a16="http://schemas.microsoft.com/office/drawing/2014/main" id="{EC2ADD83-3949-221E-BFCE-1874211EDB60}"/>
                </a:ext>
              </a:extLst>
            </p:cNvPr>
            <p:cNvSpPr/>
            <p:nvPr/>
          </p:nvSpPr>
          <p:spPr>
            <a:xfrm>
              <a:off x="782028" y="2267121"/>
              <a:ext cx="6307098"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2" name="TextBox 11">
              <a:extLst>
                <a:ext uri="{FF2B5EF4-FFF2-40B4-BE49-F238E27FC236}">
                  <a16:creationId xmlns:a16="http://schemas.microsoft.com/office/drawing/2014/main" id="{667D03C7-1124-A6DA-1AD2-3C189B28C67E}"/>
                </a:ext>
              </a:extLst>
            </p:cNvPr>
            <p:cNvSpPr txBox="1"/>
            <p:nvPr/>
          </p:nvSpPr>
          <p:spPr>
            <a:xfrm>
              <a:off x="1777965" y="4979040"/>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The Intelligent data foundation</a:t>
              </a:r>
            </a:p>
          </p:txBody>
        </p:sp>
        <p:grpSp>
          <p:nvGrpSpPr>
            <p:cNvPr id="13" name="Group 12">
              <a:extLst>
                <a:ext uri="{FF2B5EF4-FFF2-40B4-BE49-F238E27FC236}">
                  <a16:creationId xmlns:a16="http://schemas.microsoft.com/office/drawing/2014/main" id="{8145A721-8A08-7610-B953-DD035EB3F6C6}"/>
                </a:ext>
              </a:extLst>
            </p:cNvPr>
            <p:cNvGrpSpPr/>
            <p:nvPr/>
          </p:nvGrpSpPr>
          <p:grpSpPr>
            <a:xfrm>
              <a:off x="1000123" y="2867088"/>
              <a:ext cx="5870907" cy="1943487"/>
              <a:chOff x="1051637" y="3142582"/>
              <a:chExt cx="6457997" cy="2137835"/>
            </a:xfrm>
            <a:gradFill flip="none" rotWithShape="1">
              <a:gsLst>
                <a:gs pos="100000">
                  <a:srgbClr val="4FD4FF"/>
                </a:gs>
                <a:gs pos="0">
                  <a:schemeClr val="accent2"/>
                </a:gs>
                <a:gs pos="60000">
                  <a:schemeClr val="accent2">
                    <a:lumMod val="60000"/>
                    <a:lumOff val="40000"/>
                  </a:schemeClr>
                </a:gs>
              </a:gsLst>
              <a:lin ang="2700000" scaled="1"/>
              <a:tileRect/>
            </a:gradFill>
          </p:grpSpPr>
          <p:sp>
            <p:nvSpPr>
              <p:cNvPr id="14" name="Rounded Rectangle 45">
                <a:extLst>
                  <a:ext uri="{FF2B5EF4-FFF2-40B4-BE49-F238E27FC236}">
                    <a16:creationId xmlns:a16="http://schemas.microsoft.com/office/drawing/2014/main" id="{EB68B1DD-9B77-9114-7950-2C275FCAE751}"/>
                  </a:ext>
                </a:extLst>
              </p:cNvPr>
              <p:cNvSpPr/>
              <p:nvPr/>
            </p:nvSpPr>
            <p:spPr>
              <a:xfrm>
                <a:off x="1051637" y="3142582"/>
                <a:ext cx="6457997" cy="376325"/>
              </a:xfrm>
              <a:prstGeom prst="rect">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AI Assisted</a:t>
                </a:r>
              </a:p>
            </p:txBody>
          </p:sp>
          <p:sp>
            <p:nvSpPr>
              <p:cNvPr id="15" name="Rounded Rectangle 45">
                <a:extLst>
                  <a:ext uri="{FF2B5EF4-FFF2-40B4-BE49-F238E27FC236}">
                    <a16:creationId xmlns:a16="http://schemas.microsoft.com/office/drawing/2014/main" id="{E49154A9-33D8-3E11-FAFF-02E4A31EA2F0}"/>
                  </a:ext>
                </a:extLst>
              </p:cNvPr>
              <p:cNvSpPr/>
              <p:nvPr/>
            </p:nvSpPr>
            <p:spPr>
              <a:xfrm>
                <a:off x="1051637" y="3582959"/>
                <a:ext cx="6457997" cy="376325"/>
              </a:xfrm>
              <a:prstGeom prst="rect">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Shared Workspaces</a:t>
                </a:r>
              </a:p>
            </p:txBody>
          </p:sp>
          <p:sp>
            <p:nvSpPr>
              <p:cNvPr id="16" name="Rounded Rectangle 45">
                <a:extLst>
                  <a:ext uri="{FF2B5EF4-FFF2-40B4-BE49-F238E27FC236}">
                    <a16:creationId xmlns:a16="http://schemas.microsoft.com/office/drawing/2014/main" id="{1B348AC9-9A23-359F-5A93-DA3F3936899C}"/>
                  </a:ext>
                </a:extLst>
              </p:cNvPr>
              <p:cNvSpPr/>
              <p:nvPr/>
            </p:nvSpPr>
            <p:spPr>
              <a:xfrm>
                <a:off x="1051637" y="4023336"/>
                <a:ext cx="6457997" cy="376325"/>
              </a:xfrm>
              <a:prstGeom prst="rect">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Universal Compute Capacities</a:t>
                </a:r>
              </a:p>
            </p:txBody>
          </p:sp>
          <p:sp>
            <p:nvSpPr>
              <p:cNvPr id="17" name="Rounded Rectangle 45">
                <a:extLst>
                  <a:ext uri="{FF2B5EF4-FFF2-40B4-BE49-F238E27FC236}">
                    <a16:creationId xmlns:a16="http://schemas.microsoft.com/office/drawing/2014/main" id="{9B1B0F42-352C-443F-2A7D-D1881387D3D9}"/>
                  </a:ext>
                </a:extLst>
              </p:cNvPr>
              <p:cNvSpPr/>
              <p:nvPr/>
            </p:nvSpPr>
            <p:spPr>
              <a:xfrm>
                <a:off x="1051637" y="4463713"/>
                <a:ext cx="6457997" cy="376325"/>
              </a:xfrm>
              <a:prstGeom prst="rect">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OneSecurity</a:t>
                </a:r>
              </a:p>
            </p:txBody>
          </p:sp>
          <p:sp>
            <p:nvSpPr>
              <p:cNvPr id="18" name="Rounded Rectangle 45">
                <a:extLst>
                  <a:ext uri="{FF2B5EF4-FFF2-40B4-BE49-F238E27FC236}">
                    <a16:creationId xmlns:a16="http://schemas.microsoft.com/office/drawing/2014/main" id="{ECD10225-8A17-E1AE-A5B6-6CF199CF5854}"/>
                  </a:ext>
                </a:extLst>
              </p:cNvPr>
              <p:cNvSpPr/>
              <p:nvPr/>
            </p:nvSpPr>
            <p:spPr>
              <a:xfrm>
                <a:off x="1051637" y="4904092"/>
                <a:ext cx="6457997" cy="376325"/>
              </a:xfrm>
              <a:prstGeom prst="rect">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OneLake</a:t>
                </a:r>
              </a:p>
            </p:txBody>
          </p:sp>
        </p:grpSp>
      </p:grpSp>
      <p:sp>
        <p:nvSpPr>
          <p:cNvPr id="19" name="Rounded Rectangle 18">
            <a:extLst>
              <a:ext uri="{FF2B5EF4-FFF2-40B4-BE49-F238E27FC236}">
                <a16:creationId xmlns:a16="http://schemas.microsoft.com/office/drawing/2014/main" id="{B0521D82-6628-2050-9B75-A26267408A78}"/>
              </a:ext>
              <a:ext uri="{C183D7F6-B498-43B3-948B-1728B52AA6E4}">
                <adec:decorative xmlns:adec="http://schemas.microsoft.com/office/drawing/2017/decorative" val="1"/>
              </a:ext>
            </a:extLst>
          </p:cNvPr>
          <p:cNvSpPr/>
          <p:nvPr/>
        </p:nvSpPr>
        <p:spPr>
          <a:xfrm>
            <a:off x="799446" y="1844101"/>
            <a:ext cx="844438" cy="831600"/>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20" name="Rounded Rectangle 14">
            <a:extLst>
              <a:ext uri="{FF2B5EF4-FFF2-40B4-BE49-F238E27FC236}">
                <a16:creationId xmlns:a16="http://schemas.microsoft.com/office/drawing/2014/main" id="{E0F214E4-76F5-75D9-1598-08DDF95F1CD7}"/>
              </a:ext>
            </a:extLst>
          </p:cNvPr>
          <p:cNvSpPr/>
          <p:nvPr/>
        </p:nvSpPr>
        <p:spPr>
          <a:xfrm>
            <a:off x="854178" y="2297789"/>
            <a:ext cx="734975"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Factory</a:t>
            </a:r>
          </a:p>
        </p:txBody>
      </p:sp>
      <p:pic>
        <p:nvPicPr>
          <p:cNvPr id="21" name="Graphic 20">
            <a:extLst>
              <a:ext uri="{FF2B5EF4-FFF2-40B4-BE49-F238E27FC236}">
                <a16:creationId xmlns:a16="http://schemas.microsoft.com/office/drawing/2014/main" id="{56D6E303-74E9-E1D5-98D9-576D0741EE4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1019281" y="1942869"/>
            <a:ext cx="348180" cy="300591"/>
          </a:xfrm>
          <a:prstGeom prst="rect">
            <a:avLst/>
          </a:prstGeom>
        </p:spPr>
      </p:pic>
      <p:sp>
        <p:nvSpPr>
          <p:cNvPr id="22" name="Rounded Rectangle 15">
            <a:extLst>
              <a:ext uri="{FF2B5EF4-FFF2-40B4-BE49-F238E27FC236}">
                <a16:creationId xmlns:a16="http://schemas.microsoft.com/office/drawing/2014/main" id="{AAC1BBC1-8F8B-E865-60B9-D83387CF374F}"/>
              </a:ext>
              <a:ext uri="{C183D7F6-B498-43B3-948B-1728B52AA6E4}">
                <adec:decorative xmlns:adec="http://schemas.microsoft.com/office/drawing/2017/decorative" val="1"/>
              </a:ext>
            </a:extLst>
          </p:cNvPr>
          <p:cNvSpPr/>
          <p:nvPr/>
        </p:nvSpPr>
        <p:spPr>
          <a:xfrm>
            <a:off x="1704555" y="1850931"/>
            <a:ext cx="844438" cy="831600"/>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23" name="Rounded Rectangle 15">
            <a:extLst>
              <a:ext uri="{FF2B5EF4-FFF2-40B4-BE49-F238E27FC236}">
                <a16:creationId xmlns:a16="http://schemas.microsoft.com/office/drawing/2014/main" id="{D726AAA7-A940-612E-5C12-9AD36F18E5BA}"/>
              </a:ext>
            </a:extLst>
          </p:cNvPr>
          <p:cNvSpPr/>
          <p:nvPr/>
        </p:nvSpPr>
        <p:spPr>
          <a:xfrm>
            <a:off x="1661744" y="2280391"/>
            <a:ext cx="930060"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24" name="Graphic 23">
            <a:extLst>
              <a:ext uri="{FF2B5EF4-FFF2-40B4-BE49-F238E27FC236}">
                <a16:creationId xmlns:a16="http://schemas.microsoft.com/office/drawing/2014/main" id="{1F648C38-E47D-25F2-0B2D-F0F47578962B}"/>
              </a:ext>
              <a:ext uri="{C183D7F6-B498-43B3-948B-1728B52AA6E4}">
                <adec:decorative xmlns:adec="http://schemas.microsoft.com/office/drawing/2017/decorative" val="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923759" y="1940642"/>
            <a:ext cx="348179" cy="300590"/>
          </a:xfrm>
          <a:prstGeom prst="rect">
            <a:avLst/>
          </a:prstGeom>
        </p:spPr>
      </p:pic>
      <p:sp>
        <p:nvSpPr>
          <p:cNvPr id="25" name="Rounded Rectangle 15">
            <a:extLst>
              <a:ext uri="{FF2B5EF4-FFF2-40B4-BE49-F238E27FC236}">
                <a16:creationId xmlns:a16="http://schemas.microsoft.com/office/drawing/2014/main" id="{04B820A0-0193-290F-2EDA-F8C791FA6C0C}"/>
              </a:ext>
              <a:ext uri="{C183D7F6-B498-43B3-948B-1728B52AA6E4}">
                <adec:decorative xmlns:adec="http://schemas.microsoft.com/office/drawing/2017/decorative" val="1"/>
              </a:ext>
            </a:extLst>
          </p:cNvPr>
          <p:cNvSpPr/>
          <p:nvPr/>
        </p:nvSpPr>
        <p:spPr>
          <a:xfrm>
            <a:off x="2609664" y="1857761"/>
            <a:ext cx="844438" cy="831600"/>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26" name="Rounded Rectangle 17">
            <a:extLst>
              <a:ext uri="{FF2B5EF4-FFF2-40B4-BE49-F238E27FC236}">
                <a16:creationId xmlns:a16="http://schemas.microsoft.com/office/drawing/2014/main" id="{64B214B6-F0B6-504F-1F14-3D6D287531D1}"/>
              </a:ext>
            </a:extLst>
          </p:cNvPr>
          <p:cNvSpPr/>
          <p:nvPr/>
        </p:nvSpPr>
        <p:spPr>
          <a:xfrm>
            <a:off x="2571729" y="2292566"/>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27" name="Graphic 26">
            <a:extLst>
              <a:ext uri="{FF2B5EF4-FFF2-40B4-BE49-F238E27FC236}">
                <a16:creationId xmlns:a16="http://schemas.microsoft.com/office/drawing/2014/main" id="{69807C0C-E150-77A5-CADE-BF4511FE3BA4}"/>
              </a:ext>
              <a:ext uri="{C183D7F6-B498-43B3-948B-1728B52AA6E4}">
                <adec:decorative xmlns:adec="http://schemas.microsoft.com/office/drawing/2017/decorative" val="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28236" y="1933580"/>
            <a:ext cx="348180" cy="300591"/>
          </a:xfrm>
          <a:prstGeom prst="rect">
            <a:avLst/>
          </a:prstGeom>
        </p:spPr>
      </p:pic>
      <p:sp>
        <p:nvSpPr>
          <p:cNvPr id="28" name="Rounded Rectangle 15">
            <a:extLst>
              <a:ext uri="{FF2B5EF4-FFF2-40B4-BE49-F238E27FC236}">
                <a16:creationId xmlns:a16="http://schemas.microsoft.com/office/drawing/2014/main" id="{3E9CC10B-A295-8680-93A6-CF3CC2DDE3AB}"/>
              </a:ext>
              <a:ext uri="{C183D7F6-B498-43B3-948B-1728B52AA6E4}">
                <adec:decorative xmlns:adec="http://schemas.microsoft.com/office/drawing/2017/decorative" val="1"/>
              </a:ext>
            </a:extLst>
          </p:cNvPr>
          <p:cNvSpPr/>
          <p:nvPr/>
        </p:nvSpPr>
        <p:spPr>
          <a:xfrm>
            <a:off x="3514773" y="1864591"/>
            <a:ext cx="844438" cy="831600"/>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29" name="Rounded Rectangle 16">
            <a:extLst>
              <a:ext uri="{FF2B5EF4-FFF2-40B4-BE49-F238E27FC236}">
                <a16:creationId xmlns:a16="http://schemas.microsoft.com/office/drawing/2014/main" id="{1B74758A-A9C7-0FDF-E1EE-4EDBE4B1808A}"/>
              </a:ext>
            </a:extLst>
          </p:cNvPr>
          <p:cNvSpPr/>
          <p:nvPr/>
        </p:nvSpPr>
        <p:spPr>
          <a:xfrm>
            <a:off x="3484910" y="2283156"/>
            <a:ext cx="88922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30" name="Graphic 29">
            <a:extLst>
              <a:ext uri="{FF2B5EF4-FFF2-40B4-BE49-F238E27FC236}">
                <a16:creationId xmlns:a16="http://schemas.microsoft.com/office/drawing/2014/main" id="{CEA5FBC5-37D0-8D35-680B-2F42C62861E4}"/>
              </a:ext>
              <a:ext uri="{C183D7F6-B498-43B3-948B-1728B52AA6E4}">
                <adec:decorative xmlns:adec="http://schemas.microsoft.com/office/drawing/2017/decorative" val="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3732714" y="1943239"/>
            <a:ext cx="368047" cy="317743"/>
          </a:xfrm>
          <a:prstGeom prst="rect">
            <a:avLst/>
          </a:prstGeom>
        </p:spPr>
      </p:pic>
      <p:sp>
        <p:nvSpPr>
          <p:cNvPr id="31" name="Rounded Rectangle 15">
            <a:extLst>
              <a:ext uri="{FF2B5EF4-FFF2-40B4-BE49-F238E27FC236}">
                <a16:creationId xmlns:a16="http://schemas.microsoft.com/office/drawing/2014/main" id="{CBC294B7-BFC4-7177-F854-71F5A8D12E87}"/>
              </a:ext>
              <a:ext uri="{C183D7F6-B498-43B3-948B-1728B52AA6E4}">
                <adec:decorative xmlns:adec="http://schemas.microsoft.com/office/drawing/2017/decorative" val="1"/>
              </a:ext>
            </a:extLst>
          </p:cNvPr>
          <p:cNvSpPr/>
          <p:nvPr/>
        </p:nvSpPr>
        <p:spPr>
          <a:xfrm>
            <a:off x="4419882" y="1850931"/>
            <a:ext cx="844438" cy="831600"/>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32" name="Rounded Rectangle 15">
            <a:extLst>
              <a:ext uri="{FF2B5EF4-FFF2-40B4-BE49-F238E27FC236}">
                <a16:creationId xmlns:a16="http://schemas.microsoft.com/office/drawing/2014/main" id="{2B53DFDA-C621-5FD8-E07C-BE1B0E5F57B0}"/>
              </a:ext>
              <a:ext uri="{C183D7F6-B498-43B3-948B-1728B52AA6E4}">
                <adec:decorative xmlns:adec="http://schemas.microsoft.com/office/drawing/2017/decorative" val="1"/>
              </a:ext>
            </a:extLst>
          </p:cNvPr>
          <p:cNvSpPr/>
          <p:nvPr/>
        </p:nvSpPr>
        <p:spPr>
          <a:xfrm>
            <a:off x="5324991" y="1850931"/>
            <a:ext cx="844438" cy="831600"/>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33" name="Rounded Rectangle 15">
            <a:extLst>
              <a:ext uri="{FF2B5EF4-FFF2-40B4-BE49-F238E27FC236}">
                <a16:creationId xmlns:a16="http://schemas.microsoft.com/office/drawing/2014/main" id="{4046D0AA-1619-45E3-F1DA-5198E12B4937}"/>
              </a:ext>
              <a:ext uri="{C183D7F6-B498-43B3-948B-1728B52AA6E4}">
                <adec:decorative xmlns:adec="http://schemas.microsoft.com/office/drawing/2017/decorative" val="1"/>
              </a:ext>
            </a:extLst>
          </p:cNvPr>
          <p:cNvSpPr/>
          <p:nvPr/>
        </p:nvSpPr>
        <p:spPr>
          <a:xfrm>
            <a:off x="6230100" y="1850931"/>
            <a:ext cx="844438" cy="831600"/>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34" name="Rounded Rectangle 18">
            <a:extLst>
              <a:ext uri="{FF2B5EF4-FFF2-40B4-BE49-F238E27FC236}">
                <a16:creationId xmlns:a16="http://schemas.microsoft.com/office/drawing/2014/main" id="{00995E28-2765-E099-E166-ED748649B130}"/>
              </a:ext>
            </a:extLst>
          </p:cNvPr>
          <p:cNvSpPr/>
          <p:nvPr/>
        </p:nvSpPr>
        <p:spPr>
          <a:xfrm>
            <a:off x="4203978" y="2290779"/>
            <a:ext cx="1270326"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5" name="Graphic 34">
            <a:extLst>
              <a:ext uri="{FF2B5EF4-FFF2-40B4-BE49-F238E27FC236}">
                <a16:creationId xmlns:a16="http://schemas.microsoft.com/office/drawing/2014/main" id="{1D2F1CAC-85BC-6045-3830-432B189929B8}"/>
              </a:ext>
              <a:ext uri="{C183D7F6-B498-43B3-948B-1728B52AA6E4}">
                <adec:decorative xmlns:adec="http://schemas.microsoft.com/office/drawing/2017/decorative" val="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4657059" y="1950675"/>
            <a:ext cx="364164" cy="314390"/>
          </a:xfrm>
          <a:prstGeom prst="rect">
            <a:avLst/>
          </a:prstGeom>
        </p:spPr>
      </p:pic>
      <p:sp>
        <p:nvSpPr>
          <p:cNvPr id="36" name="Rounded Rectangle 19">
            <a:extLst>
              <a:ext uri="{FF2B5EF4-FFF2-40B4-BE49-F238E27FC236}">
                <a16:creationId xmlns:a16="http://schemas.microsoft.com/office/drawing/2014/main" id="{673EEB33-5D0C-127F-034B-131AE600DE7D}"/>
              </a:ext>
            </a:extLst>
          </p:cNvPr>
          <p:cNvSpPr/>
          <p:nvPr/>
        </p:nvSpPr>
        <p:spPr>
          <a:xfrm>
            <a:off x="5382639" y="2386517"/>
            <a:ext cx="7667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7" name="Graphic 36">
            <a:extLst>
              <a:ext uri="{FF2B5EF4-FFF2-40B4-BE49-F238E27FC236}">
                <a16:creationId xmlns:a16="http://schemas.microsoft.com/office/drawing/2014/main" id="{79E0D9A3-602D-98C4-AE94-B28F95A6C259}"/>
              </a:ext>
              <a:ext uri="{C183D7F6-B498-43B3-948B-1728B52AA6E4}">
                <adec:decorative xmlns:adec="http://schemas.microsoft.com/office/drawing/2017/decorative" val="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5577521" y="1967156"/>
            <a:ext cx="348180" cy="300591"/>
          </a:xfrm>
          <a:prstGeom prst="rect">
            <a:avLst/>
          </a:prstGeom>
        </p:spPr>
      </p:pic>
      <p:sp>
        <p:nvSpPr>
          <p:cNvPr id="38" name="Rounded Rectangle 14">
            <a:extLst>
              <a:ext uri="{FF2B5EF4-FFF2-40B4-BE49-F238E27FC236}">
                <a16:creationId xmlns:a16="http://schemas.microsoft.com/office/drawing/2014/main" id="{BD1EF8BC-6710-E6F9-65BE-FA334B86D1A9}"/>
              </a:ext>
            </a:extLst>
          </p:cNvPr>
          <p:cNvSpPr/>
          <p:nvPr/>
        </p:nvSpPr>
        <p:spPr>
          <a:xfrm>
            <a:off x="6279335" y="2311993"/>
            <a:ext cx="734975"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Activator</a:t>
            </a:r>
          </a:p>
        </p:txBody>
      </p:sp>
      <p:pic>
        <p:nvPicPr>
          <p:cNvPr id="39" name="Graphic 38">
            <a:extLst>
              <a:ext uri="{FF2B5EF4-FFF2-40B4-BE49-F238E27FC236}">
                <a16:creationId xmlns:a16="http://schemas.microsoft.com/office/drawing/2014/main" id="{9495D24D-491A-F9B5-73B9-321EDF1D037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82001" y="1969220"/>
            <a:ext cx="269708" cy="270761"/>
          </a:xfrm>
          <a:prstGeom prst="rect">
            <a:avLst/>
          </a:prstGeom>
        </p:spPr>
      </p:pic>
      <p:sp>
        <p:nvSpPr>
          <p:cNvPr id="40" name="Title 1">
            <a:extLst>
              <a:ext uri="{FF2B5EF4-FFF2-40B4-BE49-F238E27FC236}">
                <a16:creationId xmlns:a16="http://schemas.microsoft.com/office/drawing/2014/main" id="{116E0437-2EA8-88D5-686A-C206A309742D}"/>
              </a:ext>
              <a:ext uri="{C183D7F6-B498-43B3-948B-1728B52AA6E4}">
                <adec:decorative xmlns:adec="http://schemas.microsoft.com/office/drawing/2017/decorative" val="1"/>
              </a:ext>
            </a:extLst>
          </p:cNvPr>
          <p:cNvSpPr>
            <a:spLocks noGrp="1"/>
          </p:cNvSpPr>
          <p:nvPr>
            <p:ph type="title"/>
          </p:nvPr>
        </p:nvSpPr>
        <p:spPr>
          <a:xfrm>
            <a:off x="1178158" y="819145"/>
            <a:ext cx="4132054" cy="492444"/>
          </a:xfrm>
        </p:spPr>
        <p:txBody>
          <a:bodyPr/>
          <a:lstStyle/>
          <a:p>
            <a:pPr>
              <a:lnSpc>
                <a:spcPct val="100000"/>
              </a:lnSpc>
            </a:pPr>
            <a:r>
              <a:rPr lang="en-US" sz="1800" dirty="0">
                <a:solidFill>
                  <a:srgbClr val="0078D4"/>
                </a:solidFill>
                <a:latin typeface="Segoe UI Semibold"/>
              </a:rPr>
              <a:t>The data platform for the era of AI</a:t>
            </a:r>
            <a:endParaRPr lang="en-US" sz="2000" dirty="0">
              <a:solidFill>
                <a:srgbClr val="0078D4"/>
              </a:solidFill>
              <a:latin typeface="Segoe UI Semibold"/>
            </a:endParaRPr>
          </a:p>
        </p:txBody>
      </p:sp>
      <p:sp>
        <p:nvSpPr>
          <p:cNvPr id="43" name="Title 1">
            <a:extLst>
              <a:ext uri="{FF2B5EF4-FFF2-40B4-BE49-F238E27FC236}">
                <a16:creationId xmlns:a16="http://schemas.microsoft.com/office/drawing/2014/main" id="{132CE210-D415-F375-A2AF-2376CE61110F}"/>
              </a:ext>
            </a:extLst>
          </p:cNvPr>
          <p:cNvSpPr txBox="1">
            <a:spLocks/>
          </p:cNvSpPr>
          <p:nvPr/>
        </p:nvSpPr>
        <p:spPr>
          <a:xfrm>
            <a:off x="1000123" y="381332"/>
            <a:ext cx="7161019"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3200" dirty="0">
                <a:solidFill>
                  <a:srgbClr val="117865"/>
                </a:solidFill>
              </a:rPr>
              <a:t>Microsoft Fabric</a:t>
            </a:r>
          </a:p>
        </p:txBody>
      </p:sp>
      <p:pic>
        <p:nvPicPr>
          <p:cNvPr id="44" name="Picture 43">
            <a:extLst>
              <a:ext uri="{FF2B5EF4-FFF2-40B4-BE49-F238E27FC236}">
                <a16:creationId xmlns:a16="http://schemas.microsoft.com/office/drawing/2014/main" id="{367DB31F-10F9-9A56-897C-5A92629995BE}"/>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21751752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578EC27C-CB6F-0F5F-3D17-A4DA89E8E95A}"/>
              </a:ext>
              <a:ext uri="{C183D7F6-B498-43B3-948B-1728B52AA6E4}">
                <adec:decorative xmlns:adec="http://schemas.microsoft.com/office/drawing/2017/decorative" val="1"/>
              </a:ext>
            </a:extLst>
          </p:cNvPr>
          <p:cNvSpPr/>
          <p:nvPr/>
        </p:nvSpPr>
        <p:spPr bwMode="auto">
          <a:xfrm>
            <a:off x="421260" y="2296021"/>
            <a:ext cx="2612105" cy="2765826"/>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26" name="Text Placeholder 2">
            <a:extLst>
              <a:ext uri="{FF2B5EF4-FFF2-40B4-BE49-F238E27FC236}">
                <a16:creationId xmlns:a16="http://schemas.microsoft.com/office/drawing/2014/main" id="{A6798431-AE21-7C57-50E1-D076C7F9C296}"/>
              </a:ext>
            </a:extLst>
          </p:cNvPr>
          <p:cNvSpPr txBox="1">
            <a:spLocks/>
          </p:cNvSpPr>
          <p:nvPr/>
        </p:nvSpPr>
        <p:spPr>
          <a:xfrm>
            <a:off x="424103" y="2440545"/>
            <a:ext cx="2662623" cy="5048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400" b="1" dirty="0">
                <a:solidFill>
                  <a:srgbClr val="117865"/>
                </a:solidFill>
                <a:latin typeface="Segoe UI" panose="020B0502040204020203" pitchFamily="34" charset="0"/>
              </a:rPr>
              <a:t>Complete Analytics Platform</a:t>
            </a:r>
          </a:p>
        </p:txBody>
      </p:sp>
      <p:sp>
        <p:nvSpPr>
          <p:cNvPr id="27" name="Text Placeholder 2">
            <a:extLst>
              <a:ext uri="{FF2B5EF4-FFF2-40B4-BE49-F238E27FC236}">
                <a16:creationId xmlns:a16="http://schemas.microsoft.com/office/drawing/2014/main" id="{E83F71E4-637A-F7F8-372E-B873D4C21158}"/>
              </a:ext>
            </a:extLst>
          </p:cNvPr>
          <p:cNvSpPr txBox="1">
            <a:spLocks/>
          </p:cNvSpPr>
          <p:nvPr/>
        </p:nvSpPr>
        <p:spPr>
          <a:xfrm>
            <a:off x="495035" y="3256285"/>
            <a:ext cx="1534181"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effectLst/>
                <a:latin typeface="Helvetica" pitchFamily="2" charset="0"/>
              </a:rPr>
              <a:t>Everything, unified</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2" name="Rounded Rectangle 1">
            <a:extLst>
              <a:ext uri="{FF2B5EF4-FFF2-40B4-BE49-F238E27FC236}">
                <a16:creationId xmlns:a16="http://schemas.microsoft.com/office/drawing/2014/main" id="{264A4E0F-CDE1-38ED-1EA5-DCB0D0E4FDDA}"/>
              </a:ext>
              <a:ext uri="{C183D7F6-B498-43B3-948B-1728B52AA6E4}">
                <adec:decorative xmlns:adec="http://schemas.microsoft.com/office/drawing/2017/decorative" val="1"/>
              </a:ext>
            </a:extLst>
          </p:cNvPr>
          <p:cNvSpPr/>
          <p:nvPr/>
        </p:nvSpPr>
        <p:spPr bwMode="auto">
          <a:xfrm>
            <a:off x="3258629" y="2296021"/>
            <a:ext cx="2612105" cy="2765826"/>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3" name="Rounded Rectangle 2">
            <a:extLst>
              <a:ext uri="{FF2B5EF4-FFF2-40B4-BE49-F238E27FC236}">
                <a16:creationId xmlns:a16="http://schemas.microsoft.com/office/drawing/2014/main" id="{917A3E53-462B-13FE-619B-9D166D3C7A73}"/>
              </a:ext>
              <a:ext uri="{C183D7F6-B498-43B3-948B-1728B52AA6E4}">
                <adec:decorative xmlns:adec="http://schemas.microsoft.com/office/drawing/2017/decorative" val="1"/>
              </a:ext>
            </a:extLst>
          </p:cNvPr>
          <p:cNvSpPr/>
          <p:nvPr/>
        </p:nvSpPr>
        <p:spPr bwMode="auto">
          <a:xfrm>
            <a:off x="6095999" y="2241454"/>
            <a:ext cx="2612105" cy="2765826"/>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4" name="Rounded Rectangle 3">
            <a:extLst>
              <a:ext uri="{FF2B5EF4-FFF2-40B4-BE49-F238E27FC236}">
                <a16:creationId xmlns:a16="http://schemas.microsoft.com/office/drawing/2014/main" id="{4D7B2BE5-1398-D40F-BBEB-A659B4125091}"/>
              </a:ext>
              <a:ext uri="{C183D7F6-B498-43B3-948B-1728B52AA6E4}">
                <adec:decorative xmlns:adec="http://schemas.microsoft.com/office/drawing/2017/decorative" val="1"/>
              </a:ext>
            </a:extLst>
          </p:cNvPr>
          <p:cNvSpPr/>
          <p:nvPr/>
        </p:nvSpPr>
        <p:spPr bwMode="auto">
          <a:xfrm>
            <a:off x="8958633" y="2240749"/>
            <a:ext cx="2612105" cy="2765826"/>
          </a:xfrm>
          <a:prstGeom prst="roundRect">
            <a:avLst>
              <a:gd name="adj" fmla="val 3999"/>
            </a:avLst>
          </a:prstGeom>
          <a:solidFill>
            <a:schemeClr val="tx1">
              <a:lumMod val="10000"/>
              <a:lumOff val="90000"/>
            </a:schemeClr>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Helvetica" pitchFamily="2" charset="0"/>
              <a:cs typeface="Segoe UI" pitchFamily="34" charset="0"/>
            </a:endParaRPr>
          </a:p>
        </p:txBody>
      </p:sp>
      <p:cxnSp>
        <p:nvCxnSpPr>
          <p:cNvPr id="46" name="Straight Connector 45">
            <a:extLst>
              <a:ext uri="{FF2B5EF4-FFF2-40B4-BE49-F238E27FC236}">
                <a16:creationId xmlns:a16="http://schemas.microsoft.com/office/drawing/2014/main" id="{806C1DC2-6352-6DC8-5E46-03912692DF5D}"/>
              </a:ext>
              <a:ext uri="{C183D7F6-B498-43B3-948B-1728B52AA6E4}">
                <adec:decorative xmlns:adec="http://schemas.microsoft.com/office/drawing/2017/decorative" val="1"/>
              </a:ext>
            </a:extLst>
          </p:cNvPr>
          <p:cNvCxnSpPr>
            <a:cxnSpLocks/>
          </p:cNvCxnSpPr>
          <p:nvPr/>
        </p:nvCxnSpPr>
        <p:spPr>
          <a:xfrm>
            <a:off x="504762" y="3576006"/>
            <a:ext cx="241776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3FE7D010-4C1F-2BB8-E657-1ECABC12F8DC}"/>
              </a:ext>
            </a:extLst>
          </p:cNvPr>
          <p:cNvSpPr txBox="1">
            <a:spLocks/>
          </p:cNvSpPr>
          <p:nvPr/>
        </p:nvSpPr>
        <p:spPr>
          <a:xfrm>
            <a:off x="495034" y="3793867"/>
            <a:ext cx="1534181"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latin typeface="Helvetica" pitchFamily="2" charset="0"/>
              </a:rPr>
              <a:t>SaaS</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49" name="Text Placeholder 2">
            <a:extLst>
              <a:ext uri="{FF2B5EF4-FFF2-40B4-BE49-F238E27FC236}">
                <a16:creationId xmlns:a16="http://schemas.microsoft.com/office/drawing/2014/main" id="{7A0DEBC2-E3DF-85CF-BF5D-E5323F00641D}"/>
              </a:ext>
            </a:extLst>
          </p:cNvPr>
          <p:cNvSpPr txBox="1">
            <a:spLocks/>
          </p:cNvSpPr>
          <p:nvPr/>
        </p:nvSpPr>
        <p:spPr>
          <a:xfrm>
            <a:off x="495034" y="4394156"/>
            <a:ext cx="2089689"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latin typeface="Helvetica" pitchFamily="2" charset="0"/>
              </a:rPr>
              <a:t>Secured</a:t>
            </a:r>
            <a:r>
              <a:rPr lang="en-US" sz="1000" dirty="0">
                <a:solidFill>
                  <a:srgbClr val="FFFFFF"/>
                </a:solidFill>
                <a:effectLst/>
                <a:latin typeface="Helvetica" pitchFamily="2" charset="0"/>
              </a:rPr>
              <a:t> </a:t>
            </a:r>
            <a:r>
              <a:rPr lang="en-US" sz="1200" dirty="0">
                <a:latin typeface="Helvetica" pitchFamily="2" charset="0"/>
              </a:rPr>
              <a:t>and</a:t>
            </a:r>
            <a:r>
              <a:rPr lang="en-US" sz="1000" dirty="0">
                <a:solidFill>
                  <a:srgbClr val="FFFFFF"/>
                </a:solidFill>
                <a:effectLst/>
                <a:latin typeface="Helvetica" pitchFamily="2" charset="0"/>
              </a:rPr>
              <a:t> </a:t>
            </a:r>
            <a:r>
              <a:rPr lang="en-US" sz="1200" dirty="0">
                <a:latin typeface="Helvetica" pitchFamily="2" charset="0"/>
              </a:rPr>
              <a:t>governed</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cxnSp>
        <p:nvCxnSpPr>
          <p:cNvPr id="50" name="Straight Connector 49">
            <a:extLst>
              <a:ext uri="{FF2B5EF4-FFF2-40B4-BE49-F238E27FC236}">
                <a16:creationId xmlns:a16="http://schemas.microsoft.com/office/drawing/2014/main" id="{CD0E1EF3-9EA9-EC21-93D1-505D40819EE9}"/>
              </a:ext>
              <a:ext uri="{C183D7F6-B498-43B3-948B-1728B52AA6E4}">
                <adec:decorative xmlns:adec="http://schemas.microsoft.com/office/drawing/2017/decorative" val="1"/>
              </a:ext>
            </a:extLst>
          </p:cNvPr>
          <p:cNvCxnSpPr>
            <a:cxnSpLocks/>
          </p:cNvCxnSpPr>
          <p:nvPr/>
        </p:nvCxnSpPr>
        <p:spPr>
          <a:xfrm>
            <a:off x="495034" y="4139297"/>
            <a:ext cx="241776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ext Placeholder 2">
            <a:extLst>
              <a:ext uri="{FF2B5EF4-FFF2-40B4-BE49-F238E27FC236}">
                <a16:creationId xmlns:a16="http://schemas.microsoft.com/office/drawing/2014/main" id="{B1DEFE06-9980-A4F3-643E-9C48E89FA2A5}"/>
              </a:ext>
            </a:extLst>
          </p:cNvPr>
          <p:cNvSpPr txBox="1">
            <a:spLocks/>
          </p:cNvSpPr>
          <p:nvPr/>
        </p:nvSpPr>
        <p:spPr>
          <a:xfrm>
            <a:off x="3393844" y="2451243"/>
            <a:ext cx="2142660" cy="5048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400" b="1" dirty="0">
                <a:solidFill>
                  <a:srgbClr val="117865"/>
                </a:solidFill>
                <a:latin typeface="Segoe UI" panose="020B0502040204020203" pitchFamily="34" charset="0"/>
              </a:rPr>
              <a:t>Lake Centric and Open</a:t>
            </a:r>
          </a:p>
        </p:txBody>
      </p:sp>
      <p:sp>
        <p:nvSpPr>
          <p:cNvPr id="52" name="Text Placeholder 2">
            <a:extLst>
              <a:ext uri="{FF2B5EF4-FFF2-40B4-BE49-F238E27FC236}">
                <a16:creationId xmlns:a16="http://schemas.microsoft.com/office/drawing/2014/main" id="{7A9047CF-5517-1E3E-C99C-2111455BCA4C}"/>
              </a:ext>
            </a:extLst>
          </p:cNvPr>
          <p:cNvSpPr txBox="1">
            <a:spLocks/>
          </p:cNvSpPr>
          <p:nvPr/>
        </p:nvSpPr>
        <p:spPr>
          <a:xfrm>
            <a:off x="3300569" y="3256285"/>
            <a:ext cx="1534181"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latin typeface="Helvetica" pitchFamily="2" charset="0"/>
              </a:rPr>
              <a:t>One Lake</a:t>
            </a:r>
          </a:p>
          <a:p>
            <a:pPr marL="0" indent="0">
              <a:buNone/>
            </a:pPr>
            <a:endParaRPr lang="en-US" sz="1200" dirty="0">
              <a:effectLst/>
              <a:latin typeface="Helvetica" pitchFamily="2" charset="0"/>
            </a:endParaRP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cxnSp>
        <p:nvCxnSpPr>
          <p:cNvPr id="53" name="Straight Connector 52">
            <a:extLst>
              <a:ext uri="{FF2B5EF4-FFF2-40B4-BE49-F238E27FC236}">
                <a16:creationId xmlns:a16="http://schemas.microsoft.com/office/drawing/2014/main" id="{160F2453-EC31-CF6F-E0D8-5F626ED733A4}"/>
              </a:ext>
              <a:ext uri="{C183D7F6-B498-43B3-948B-1728B52AA6E4}">
                <adec:decorative xmlns:adec="http://schemas.microsoft.com/office/drawing/2017/decorative" val="1"/>
              </a:ext>
            </a:extLst>
          </p:cNvPr>
          <p:cNvCxnSpPr>
            <a:cxnSpLocks/>
          </p:cNvCxnSpPr>
          <p:nvPr/>
        </p:nvCxnSpPr>
        <p:spPr>
          <a:xfrm>
            <a:off x="3310296" y="3576006"/>
            <a:ext cx="241776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 Placeholder 2">
            <a:extLst>
              <a:ext uri="{FF2B5EF4-FFF2-40B4-BE49-F238E27FC236}">
                <a16:creationId xmlns:a16="http://schemas.microsoft.com/office/drawing/2014/main" id="{E3CC7148-C826-1BAA-8F53-3B8531869E7F}"/>
              </a:ext>
            </a:extLst>
          </p:cNvPr>
          <p:cNvSpPr txBox="1">
            <a:spLocks/>
          </p:cNvSpPr>
          <p:nvPr/>
        </p:nvSpPr>
        <p:spPr>
          <a:xfrm>
            <a:off x="3300568" y="3793867"/>
            <a:ext cx="1534181"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latin typeface="Helvetica" pitchFamily="2" charset="0"/>
              </a:rPr>
              <a:t>One copy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55" name="Text Placeholder 2">
            <a:extLst>
              <a:ext uri="{FF2B5EF4-FFF2-40B4-BE49-F238E27FC236}">
                <a16:creationId xmlns:a16="http://schemas.microsoft.com/office/drawing/2014/main" id="{308E1623-DEBA-193B-DE5B-A0E0B80938AD}"/>
              </a:ext>
            </a:extLst>
          </p:cNvPr>
          <p:cNvSpPr txBox="1">
            <a:spLocks/>
          </p:cNvSpPr>
          <p:nvPr/>
        </p:nvSpPr>
        <p:spPr>
          <a:xfrm>
            <a:off x="3300568" y="4394156"/>
            <a:ext cx="2089689"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rPr>
              <a:t>Open at </a:t>
            </a:r>
            <a:r>
              <a:rPr kumimoji="0" lang="en-US" sz="1200" b="0" i="0" u="none" strike="noStrike" kern="1200" cap="none" spc="0" normalizeH="0" baseline="0" noProof="0" dirty="0">
                <a:ln>
                  <a:noFill/>
                </a:ln>
                <a:solidFill>
                  <a:srgbClr val="2F2F2F"/>
                </a:solidFill>
                <a:effectLst/>
                <a:uLnTx/>
                <a:uFillTx/>
                <a:latin typeface="Helvetica" pitchFamily="2" charset="0"/>
              </a:rPr>
              <a:t>every</a:t>
            </a:r>
            <a:r>
              <a:rPr kumimoji="0" lang="en-US" sz="12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rPr>
              <a:t> tier</a:t>
            </a:r>
          </a:p>
        </p:txBody>
      </p:sp>
      <p:cxnSp>
        <p:nvCxnSpPr>
          <p:cNvPr id="56" name="Straight Connector 55">
            <a:extLst>
              <a:ext uri="{FF2B5EF4-FFF2-40B4-BE49-F238E27FC236}">
                <a16:creationId xmlns:a16="http://schemas.microsoft.com/office/drawing/2014/main" id="{C53C2593-274F-E729-5DB2-EE9929B3D373}"/>
              </a:ext>
              <a:ext uri="{C183D7F6-B498-43B3-948B-1728B52AA6E4}">
                <adec:decorative xmlns:adec="http://schemas.microsoft.com/office/drawing/2017/decorative" val="1"/>
              </a:ext>
            </a:extLst>
          </p:cNvPr>
          <p:cNvCxnSpPr>
            <a:cxnSpLocks/>
          </p:cNvCxnSpPr>
          <p:nvPr/>
        </p:nvCxnSpPr>
        <p:spPr>
          <a:xfrm>
            <a:off x="3300568" y="4139297"/>
            <a:ext cx="241776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 Placeholder 2">
            <a:extLst>
              <a:ext uri="{FF2B5EF4-FFF2-40B4-BE49-F238E27FC236}">
                <a16:creationId xmlns:a16="http://schemas.microsoft.com/office/drawing/2014/main" id="{27842087-8C00-0E44-3EA4-A7DE0FE654DD}"/>
              </a:ext>
            </a:extLst>
          </p:cNvPr>
          <p:cNvSpPr txBox="1">
            <a:spLocks/>
          </p:cNvSpPr>
          <p:nvPr/>
        </p:nvSpPr>
        <p:spPr>
          <a:xfrm>
            <a:off x="6040782" y="2440544"/>
            <a:ext cx="2790018" cy="5048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400" b="1" dirty="0">
                <a:solidFill>
                  <a:srgbClr val="117865"/>
                </a:solidFill>
                <a:latin typeface="Segoe UI" panose="020B0502040204020203" pitchFamily="34" charset="0"/>
              </a:rPr>
              <a:t>Empower Every Business User</a:t>
            </a:r>
          </a:p>
        </p:txBody>
      </p:sp>
      <p:sp>
        <p:nvSpPr>
          <p:cNvPr id="58" name="Text Placeholder 2">
            <a:extLst>
              <a:ext uri="{FF2B5EF4-FFF2-40B4-BE49-F238E27FC236}">
                <a16:creationId xmlns:a16="http://schemas.microsoft.com/office/drawing/2014/main" id="{426A54DA-E71E-93C0-2A12-DB80E6D29800}"/>
              </a:ext>
            </a:extLst>
          </p:cNvPr>
          <p:cNvSpPr txBox="1">
            <a:spLocks/>
          </p:cNvSpPr>
          <p:nvPr/>
        </p:nvSpPr>
        <p:spPr>
          <a:xfrm>
            <a:off x="6346529" y="3256285"/>
            <a:ext cx="2006140"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rPr>
              <a:t>Familiar and intuitive </a:t>
            </a:r>
          </a:p>
        </p:txBody>
      </p:sp>
      <p:cxnSp>
        <p:nvCxnSpPr>
          <p:cNvPr id="59" name="Straight Connector 58">
            <a:extLst>
              <a:ext uri="{FF2B5EF4-FFF2-40B4-BE49-F238E27FC236}">
                <a16:creationId xmlns:a16="http://schemas.microsoft.com/office/drawing/2014/main" id="{5340E96E-8746-7954-8F6A-53376A9E66B3}"/>
              </a:ext>
              <a:ext uri="{C183D7F6-B498-43B3-948B-1728B52AA6E4}">
                <adec:decorative xmlns:adec="http://schemas.microsoft.com/office/drawing/2017/decorative" val="1"/>
              </a:ext>
            </a:extLst>
          </p:cNvPr>
          <p:cNvCxnSpPr>
            <a:cxnSpLocks/>
          </p:cNvCxnSpPr>
          <p:nvPr/>
        </p:nvCxnSpPr>
        <p:spPr>
          <a:xfrm>
            <a:off x="6356256" y="3576006"/>
            <a:ext cx="241776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 Placeholder 2">
            <a:extLst>
              <a:ext uri="{FF2B5EF4-FFF2-40B4-BE49-F238E27FC236}">
                <a16:creationId xmlns:a16="http://schemas.microsoft.com/office/drawing/2014/main" id="{90F0307C-06B8-A968-12DA-2ABEB45257A4}"/>
              </a:ext>
            </a:extLst>
          </p:cNvPr>
          <p:cNvSpPr txBox="1">
            <a:spLocks/>
          </p:cNvSpPr>
          <p:nvPr/>
        </p:nvSpPr>
        <p:spPr>
          <a:xfrm>
            <a:off x="6346528" y="3793867"/>
            <a:ext cx="1761477"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latin typeface="Helvetica" pitchFamily="2" charset="0"/>
              </a:rPr>
              <a:t>Built into Microsoft 365</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356FE590-F4CB-8618-526B-F0DB95B6ED59}"/>
              </a:ext>
            </a:extLst>
          </p:cNvPr>
          <p:cNvSpPr txBox="1">
            <a:spLocks/>
          </p:cNvSpPr>
          <p:nvPr/>
        </p:nvSpPr>
        <p:spPr>
          <a:xfrm>
            <a:off x="6346528" y="4394156"/>
            <a:ext cx="2089689"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Helvetica" pitchFamily="2" charset="0"/>
              </a:rPr>
              <a:t>Insight to action</a:t>
            </a:r>
          </a:p>
        </p:txBody>
      </p:sp>
      <p:cxnSp>
        <p:nvCxnSpPr>
          <p:cNvPr id="62" name="Straight Connector 61">
            <a:extLst>
              <a:ext uri="{FF2B5EF4-FFF2-40B4-BE49-F238E27FC236}">
                <a16:creationId xmlns:a16="http://schemas.microsoft.com/office/drawing/2014/main" id="{2DA8EF0E-BED8-0D28-A262-D621AA82F37C}"/>
              </a:ext>
              <a:ext uri="{C183D7F6-B498-43B3-948B-1728B52AA6E4}">
                <adec:decorative xmlns:adec="http://schemas.microsoft.com/office/drawing/2017/decorative" val="1"/>
              </a:ext>
            </a:extLst>
          </p:cNvPr>
          <p:cNvCxnSpPr>
            <a:cxnSpLocks/>
          </p:cNvCxnSpPr>
          <p:nvPr/>
        </p:nvCxnSpPr>
        <p:spPr>
          <a:xfrm>
            <a:off x="6346528" y="4139297"/>
            <a:ext cx="241776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Text Placeholder 2">
            <a:extLst>
              <a:ext uri="{FF2B5EF4-FFF2-40B4-BE49-F238E27FC236}">
                <a16:creationId xmlns:a16="http://schemas.microsoft.com/office/drawing/2014/main" id="{31365164-8852-6B5D-AC09-4EFB5AE06D61}"/>
              </a:ext>
            </a:extLst>
          </p:cNvPr>
          <p:cNvSpPr txBox="1">
            <a:spLocks/>
          </p:cNvSpPr>
          <p:nvPr/>
        </p:nvSpPr>
        <p:spPr>
          <a:xfrm>
            <a:off x="8943837" y="2436812"/>
            <a:ext cx="2657347" cy="5048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400" b="1" dirty="0">
                <a:solidFill>
                  <a:srgbClr val="117865"/>
                </a:solidFill>
                <a:latin typeface="Segoe UI" panose="020B0502040204020203" pitchFamily="34" charset="0"/>
              </a:rPr>
              <a:t>Complete Analytics Platform</a:t>
            </a:r>
          </a:p>
        </p:txBody>
      </p:sp>
      <p:sp>
        <p:nvSpPr>
          <p:cNvPr id="64" name="Text Placeholder 2">
            <a:extLst>
              <a:ext uri="{FF2B5EF4-FFF2-40B4-BE49-F238E27FC236}">
                <a16:creationId xmlns:a16="http://schemas.microsoft.com/office/drawing/2014/main" id="{4B411483-80F0-CF73-FBAD-6A2A750B48BD}"/>
              </a:ext>
            </a:extLst>
          </p:cNvPr>
          <p:cNvSpPr txBox="1">
            <a:spLocks/>
          </p:cNvSpPr>
          <p:nvPr/>
        </p:nvSpPr>
        <p:spPr>
          <a:xfrm>
            <a:off x="9136547" y="3256285"/>
            <a:ext cx="1534181"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rPr>
              <a:t>Copilot accelerated</a:t>
            </a:r>
          </a:p>
        </p:txBody>
      </p:sp>
      <p:cxnSp>
        <p:nvCxnSpPr>
          <p:cNvPr id="65" name="Straight Connector 64">
            <a:extLst>
              <a:ext uri="{FF2B5EF4-FFF2-40B4-BE49-F238E27FC236}">
                <a16:creationId xmlns:a16="http://schemas.microsoft.com/office/drawing/2014/main" id="{DA9E23C7-9D75-05F6-298E-71F34E233BA9}"/>
              </a:ext>
              <a:ext uri="{C183D7F6-B498-43B3-948B-1728B52AA6E4}">
                <adec:decorative xmlns:adec="http://schemas.microsoft.com/office/drawing/2017/decorative" val="1"/>
              </a:ext>
            </a:extLst>
          </p:cNvPr>
          <p:cNvCxnSpPr>
            <a:cxnSpLocks/>
          </p:cNvCxnSpPr>
          <p:nvPr/>
        </p:nvCxnSpPr>
        <p:spPr>
          <a:xfrm>
            <a:off x="9146274" y="3576006"/>
            <a:ext cx="241776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 Placeholder 2">
            <a:extLst>
              <a:ext uri="{FF2B5EF4-FFF2-40B4-BE49-F238E27FC236}">
                <a16:creationId xmlns:a16="http://schemas.microsoft.com/office/drawing/2014/main" id="{3ECD1F1C-D54A-E10B-5503-71A51D373315}"/>
              </a:ext>
            </a:extLst>
          </p:cNvPr>
          <p:cNvSpPr txBox="1">
            <a:spLocks/>
          </p:cNvSpPr>
          <p:nvPr/>
        </p:nvSpPr>
        <p:spPr>
          <a:xfrm>
            <a:off x="9136546" y="3793867"/>
            <a:ext cx="1890362"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latin typeface="Helvetica" pitchFamily="2" charset="0"/>
              </a:rPr>
              <a:t>Gen AI on your data</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67" name="Text Placeholder 2">
            <a:extLst>
              <a:ext uri="{FF2B5EF4-FFF2-40B4-BE49-F238E27FC236}">
                <a16:creationId xmlns:a16="http://schemas.microsoft.com/office/drawing/2014/main" id="{CF0AE5E8-6DDA-E02E-6661-F43B5C134E87}"/>
              </a:ext>
            </a:extLst>
          </p:cNvPr>
          <p:cNvSpPr txBox="1">
            <a:spLocks/>
          </p:cNvSpPr>
          <p:nvPr/>
        </p:nvSpPr>
        <p:spPr>
          <a:xfrm>
            <a:off x="9136546" y="4394156"/>
            <a:ext cx="2089689" cy="345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2F2F2F"/>
                </a:solidFill>
                <a:effectLst/>
                <a:uLnTx/>
                <a:uFillTx/>
                <a:latin typeface="Helvetica" pitchFamily="2" charset="0"/>
              </a:rPr>
              <a:t>AI-driven insights</a:t>
            </a:r>
          </a:p>
        </p:txBody>
      </p:sp>
      <p:cxnSp>
        <p:nvCxnSpPr>
          <p:cNvPr id="68" name="Straight Connector 67">
            <a:extLst>
              <a:ext uri="{FF2B5EF4-FFF2-40B4-BE49-F238E27FC236}">
                <a16:creationId xmlns:a16="http://schemas.microsoft.com/office/drawing/2014/main" id="{8FC7240B-5A1A-8342-CC5C-381E5EF79A7C}"/>
              </a:ext>
              <a:ext uri="{C183D7F6-B498-43B3-948B-1728B52AA6E4}">
                <adec:decorative xmlns:adec="http://schemas.microsoft.com/office/drawing/2017/decorative" val="1"/>
              </a:ext>
            </a:extLst>
          </p:cNvPr>
          <p:cNvCxnSpPr>
            <a:cxnSpLocks/>
          </p:cNvCxnSpPr>
          <p:nvPr/>
        </p:nvCxnSpPr>
        <p:spPr>
          <a:xfrm>
            <a:off x="9136546" y="4139297"/>
            <a:ext cx="241776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491C6DC9-B20F-E413-DFF3-877D1D43E2EA}"/>
              </a:ext>
              <a:ext uri="{C183D7F6-B498-43B3-948B-1728B52AA6E4}">
                <adec:decorative xmlns:adec="http://schemas.microsoft.com/office/drawing/2017/decorative" val="1"/>
              </a:ext>
            </a:extLst>
          </p:cNvPr>
          <p:cNvSpPr>
            <a:spLocks noGrp="1"/>
          </p:cNvSpPr>
          <p:nvPr>
            <p:ph type="title"/>
          </p:nvPr>
        </p:nvSpPr>
        <p:spPr>
          <a:xfrm>
            <a:off x="1178158" y="819145"/>
            <a:ext cx="4132054" cy="492444"/>
          </a:xfrm>
        </p:spPr>
        <p:txBody>
          <a:bodyPr/>
          <a:lstStyle/>
          <a:p>
            <a:pPr>
              <a:lnSpc>
                <a:spcPct val="100000"/>
              </a:lnSpc>
            </a:pPr>
            <a:r>
              <a:rPr lang="en-US" sz="1800" dirty="0">
                <a:solidFill>
                  <a:srgbClr val="0078D4"/>
                </a:solidFill>
                <a:latin typeface="Segoe UI Semibold"/>
              </a:rPr>
              <a:t>Data Analytics for era of AI</a:t>
            </a:r>
            <a:endParaRPr lang="en-US" sz="2000" dirty="0">
              <a:solidFill>
                <a:srgbClr val="0078D4"/>
              </a:solidFill>
              <a:latin typeface="Segoe UI Semibold"/>
            </a:endParaRPr>
          </a:p>
        </p:txBody>
      </p:sp>
      <p:sp>
        <p:nvSpPr>
          <p:cNvPr id="70" name="Title 1">
            <a:extLst>
              <a:ext uri="{FF2B5EF4-FFF2-40B4-BE49-F238E27FC236}">
                <a16:creationId xmlns:a16="http://schemas.microsoft.com/office/drawing/2014/main" id="{57E1B7E2-9942-7F35-13D0-36C83708E02B}"/>
              </a:ext>
            </a:extLst>
          </p:cNvPr>
          <p:cNvSpPr txBox="1">
            <a:spLocks/>
          </p:cNvSpPr>
          <p:nvPr/>
        </p:nvSpPr>
        <p:spPr>
          <a:xfrm>
            <a:off x="1000123" y="381332"/>
            <a:ext cx="7161019"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3200" dirty="0">
                <a:solidFill>
                  <a:srgbClr val="117865"/>
                </a:solidFill>
              </a:rPr>
              <a:t>Microsoft Fabric</a:t>
            </a:r>
          </a:p>
        </p:txBody>
      </p:sp>
      <p:pic>
        <p:nvPicPr>
          <p:cNvPr id="71" name="Picture 70">
            <a:extLst>
              <a:ext uri="{FF2B5EF4-FFF2-40B4-BE49-F238E27FC236}">
                <a16:creationId xmlns:a16="http://schemas.microsoft.com/office/drawing/2014/main" id="{F6046813-2F3B-3F56-ADB6-F05683DECE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2862963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6D5949-F0BF-CC02-D4C4-CCB428F48B7B}"/>
              </a:ext>
            </a:extLst>
          </p:cNvPr>
          <p:cNvSpPr/>
          <p:nvPr/>
        </p:nvSpPr>
        <p:spPr>
          <a:xfrm>
            <a:off x="986001" y="4136864"/>
            <a:ext cx="3327918"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Frictionless onboarding</a:t>
            </a:r>
          </a:p>
        </p:txBody>
      </p:sp>
      <p:sp>
        <p:nvSpPr>
          <p:cNvPr id="8" name="Rectangle 7">
            <a:extLst>
              <a:ext uri="{FF2B5EF4-FFF2-40B4-BE49-F238E27FC236}">
                <a16:creationId xmlns:a16="http://schemas.microsoft.com/office/drawing/2014/main" id="{0F293D79-4556-06D8-0494-F109FBD319E6}"/>
              </a:ext>
            </a:extLst>
          </p:cNvPr>
          <p:cNvSpPr/>
          <p:nvPr/>
        </p:nvSpPr>
        <p:spPr>
          <a:xfrm>
            <a:off x="986001" y="5371323"/>
            <a:ext cx="3327918"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Quick results w/ Intuitive UX</a:t>
            </a:r>
          </a:p>
        </p:txBody>
      </p:sp>
      <p:sp>
        <p:nvSpPr>
          <p:cNvPr id="9" name="Rectangle 8">
            <a:extLst>
              <a:ext uri="{FF2B5EF4-FFF2-40B4-BE49-F238E27FC236}">
                <a16:creationId xmlns:a16="http://schemas.microsoft.com/office/drawing/2014/main" id="{C5FE1FBF-083C-1E6B-7F1A-2C4749776210}"/>
              </a:ext>
            </a:extLst>
          </p:cNvPr>
          <p:cNvSpPr/>
          <p:nvPr/>
        </p:nvSpPr>
        <p:spPr>
          <a:xfrm>
            <a:off x="4432042" y="4131328"/>
            <a:ext cx="3327918"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Minimal knobs</a:t>
            </a:r>
          </a:p>
        </p:txBody>
      </p:sp>
      <p:sp>
        <p:nvSpPr>
          <p:cNvPr id="10" name="Rectangle 9">
            <a:extLst>
              <a:ext uri="{FF2B5EF4-FFF2-40B4-BE49-F238E27FC236}">
                <a16:creationId xmlns:a16="http://schemas.microsoft.com/office/drawing/2014/main" id="{11700A7B-CBB8-BC7F-AF37-CC515E405C20}"/>
              </a:ext>
            </a:extLst>
          </p:cNvPr>
          <p:cNvSpPr/>
          <p:nvPr/>
        </p:nvSpPr>
        <p:spPr>
          <a:xfrm>
            <a:off x="4432042" y="4742191"/>
            <a:ext cx="3327918"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Auto optimized</a:t>
            </a:r>
          </a:p>
        </p:txBody>
      </p:sp>
      <p:sp>
        <p:nvSpPr>
          <p:cNvPr id="11" name="Rectangle 10">
            <a:extLst>
              <a:ext uri="{FF2B5EF4-FFF2-40B4-BE49-F238E27FC236}">
                <a16:creationId xmlns:a16="http://schemas.microsoft.com/office/drawing/2014/main" id="{35624877-0588-8264-9A1B-480B491FCE21}"/>
              </a:ext>
            </a:extLst>
          </p:cNvPr>
          <p:cNvSpPr/>
          <p:nvPr/>
        </p:nvSpPr>
        <p:spPr>
          <a:xfrm>
            <a:off x="4432042" y="5371322"/>
            <a:ext cx="3327918"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Auto Integrated</a:t>
            </a:r>
          </a:p>
        </p:txBody>
      </p:sp>
      <p:sp>
        <p:nvSpPr>
          <p:cNvPr id="12" name="Rectangle 11">
            <a:extLst>
              <a:ext uri="{FF2B5EF4-FFF2-40B4-BE49-F238E27FC236}">
                <a16:creationId xmlns:a16="http://schemas.microsoft.com/office/drawing/2014/main" id="{F063E378-971E-3FDF-70E6-5288099C09AF}"/>
              </a:ext>
            </a:extLst>
          </p:cNvPr>
          <p:cNvSpPr/>
          <p:nvPr/>
        </p:nvSpPr>
        <p:spPr>
          <a:xfrm>
            <a:off x="7932721" y="4135792"/>
            <a:ext cx="3327918"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Tenant-wide governance</a:t>
            </a:r>
          </a:p>
        </p:txBody>
      </p:sp>
      <p:sp>
        <p:nvSpPr>
          <p:cNvPr id="13" name="Rectangle 12">
            <a:extLst>
              <a:ext uri="{FF2B5EF4-FFF2-40B4-BE49-F238E27FC236}">
                <a16:creationId xmlns:a16="http://schemas.microsoft.com/office/drawing/2014/main" id="{DD143A59-FBF6-6C1F-9657-9A4E21A7A546}"/>
              </a:ext>
            </a:extLst>
          </p:cNvPr>
          <p:cNvSpPr/>
          <p:nvPr/>
        </p:nvSpPr>
        <p:spPr>
          <a:xfrm>
            <a:off x="986001" y="4754093"/>
            <a:ext cx="3327918"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Instant Provisioning</a:t>
            </a:r>
          </a:p>
        </p:txBody>
      </p:sp>
      <p:grpSp>
        <p:nvGrpSpPr>
          <p:cNvPr id="14" name="Group 13">
            <a:extLst>
              <a:ext uri="{FF2B5EF4-FFF2-40B4-BE49-F238E27FC236}">
                <a16:creationId xmlns:a16="http://schemas.microsoft.com/office/drawing/2014/main" id="{2206B8F6-D9FD-A80E-8E8F-CA2F375F827A}"/>
              </a:ext>
            </a:extLst>
          </p:cNvPr>
          <p:cNvGrpSpPr/>
          <p:nvPr/>
        </p:nvGrpSpPr>
        <p:grpSpPr>
          <a:xfrm>
            <a:off x="1343881" y="2708668"/>
            <a:ext cx="2612159" cy="1107810"/>
            <a:chOff x="1792271" y="1448416"/>
            <a:chExt cx="1962554" cy="1962554"/>
          </a:xfrm>
          <a:solidFill>
            <a:schemeClr val="tx2"/>
          </a:solidFill>
        </p:grpSpPr>
        <p:sp>
          <p:nvSpPr>
            <p:cNvPr id="15" name="Oval 4">
              <a:extLst>
                <a:ext uri="{FF2B5EF4-FFF2-40B4-BE49-F238E27FC236}">
                  <a16:creationId xmlns:a16="http://schemas.microsoft.com/office/drawing/2014/main" id="{EA6987CE-F1BB-4C7F-38E7-20D153963C53}"/>
                </a:ext>
              </a:extLst>
            </p:cNvPr>
            <p:cNvSpPr/>
            <p:nvPr/>
          </p:nvSpPr>
          <p:spPr bwMode="auto">
            <a:xfrm>
              <a:off x="1792271" y="1448416"/>
              <a:ext cx="1962554" cy="1962554"/>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CA499347-79E6-0A2D-E879-7A60929B3410}"/>
                </a:ext>
              </a:extLst>
            </p:cNvPr>
            <p:cNvSpPr txBox="1"/>
            <p:nvPr/>
          </p:nvSpPr>
          <p:spPr>
            <a:xfrm>
              <a:off x="2519007" y="1977257"/>
              <a:ext cx="546762" cy="904875"/>
            </a:xfrm>
            <a:prstGeom prst="roundRect">
              <a:avLst/>
            </a:prstGeom>
            <a:grp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5x5</a:t>
              </a:r>
            </a:p>
          </p:txBody>
        </p:sp>
      </p:grpSp>
      <p:sp>
        <p:nvSpPr>
          <p:cNvPr id="17" name="Rectangle 16">
            <a:extLst>
              <a:ext uri="{FF2B5EF4-FFF2-40B4-BE49-F238E27FC236}">
                <a16:creationId xmlns:a16="http://schemas.microsoft.com/office/drawing/2014/main" id="{9E5FD480-55C4-AEF5-F5DA-4CBA35EA7874}"/>
              </a:ext>
            </a:extLst>
          </p:cNvPr>
          <p:cNvSpPr/>
          <p:nvPr/>
        </p:nvSpPr>
        <p:spPr>
          <a:xfrm>
            <a:off x="7932721" y="4741118"/>
            <a:ext cx="3327918"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Centralized security management</a:t>
            </a:r>
          </a:p>
        </p:txBody>
      </p:sp>
      <p:sp>
        <p:nvSpPr>
          <p:cNvPr id="18" name="Rectangle 17">
            <a:extLst>
              <a:ext uri="{FF2B5EF4-FFF2-40B4-BE49-F238E27FC236}">
                <a16:creationId xmlns:a16="http://schemas.microsoft.com/office/drawing/2014/main" id="{992E0D2D-981D-57A2-0136-EABEBF11FCCF}"/>
              </a:ext>
            </a:extLst>
          </p:cNvPr>
          <p:cNvSpPr/>
          <p:nvPr/>
        </p:nvSpPr>
        <p:spPr>
          <a:xfrm>
            <a:off x="7932721" y="5370250"/>
            <a:ext cx="3327918"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Compliance built-in</a:t>
            </a:r>
          </a:p>
        </p:txBody>
      </p:sp>
      <p:grpSp>
        <p:nvGrpSpPr>
          <p:cNvPr id="19" name="Group 18">
            <a:extLst>
              <a:ext uri="{FF2B5EF4-FFF2-40B4-BE49-F238E27FC236}">
                <a16:creationId xmlns:a16="http://schemas.microsoft.com/office/drawing/2014/main" id="{DA24939F-8C0B-B6D1-CD69-6D85BE9B6998}"/>
              </a:ext>
            </a:extLst>
          </p:cNvPr>
          <p:cNvGrpSpPr/>
          <p:nvPr/>
        </p:nvGrpSpPr>
        <p:grpSpPr>
          <a:xfrm>
            <a:off x="8290601" y="2708668"/>
            <a:ext cx="2612159" cy="1107810"/>
            <a:chOff x="8787120" y="1448416"/>
            <a:chExt cx="1962554" cy="1962554"/>
          </a:xfrm>
          <a:solidFill>
            <a:schemeClr val="tx2"/>
          </a:solidFill>
        </p:grpSpPr>
        <p:sp>
          <p:nvSpPr>
            <p:cNvPr id="20" name="Oval 29">
              <a:extLst>
                <a:ext uri="{FF2B5EF4-FFF2-40B4-BE49-F238E27FC236}">
                  <a16:creationId xmlns:a16="http://schemas.microsoft.com/office/drawing/2014/main" id="{D70DD895-95AC-E3F8-8A7F-936F6EA023EA}"/>
                </a:ext>
              </a:extLst>
            </p:cNvPr>
            <p:cNvSpPr/>
            <p:nvPr/>
          </p:nvSpPr>
          <p:spPr bwMode="auto">
            <a:xfrm>
              <a:off x="8787120" y="1448416"/>
              <a:ext cx="1962554" cy="1962554"/>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BB6F9500-2162-8F6B-B66A-E4FB7CD33234}"/>
                </a:ext>
              </a:extLst>
            </p:cNvPr>
            <p:cNvSpPr txBox="1"/>
            <p:nvPr/>
          </p:nvSpPr>
          <p:spPr>
            <a:xfrm>
              <a:off x="8903866" y="1649685"/>
              <a:ext cx="1729064" cy="1628776"/>
            </a:xfrm>
            <a:prstGeom prst="roundRect">
              <a:avLst/>
            </a:prstGeom>
            <a:grp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Centralized </a:t>
              </a:r>
              <a:b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administration</a:t>
              </a:r>
            </a:p>
          </p:txBody>
        </p:sp>
      </p:grpSp>
      <p:grpSp>
        <p:nvGrpSpPr>
          <p:cNvPr id="22" name="Group 21">
            <a:extLst>
              <a:ext uri="{FF2B5EF4-FFF2-40B4-BE49-F238E27FC236}">
                <a16:creationId xmlns:a16="http://schemas.microsoft.com/office/drawing/2014/main" id="{F1309B44-BB54-B00E-1392-5613C1B78BC3}"/>
              </a:ext>
            </a:extLst>
          </p:cNvPr>
          <p:cNvGrpSpPr/>
          <p:nvPr/>
        </p:nvGrpSpPr>
        <p:grpSpPr>
          <a:xfrm>
            <a:off x="4789922" y="2708668"/>
            <a:ext cx="2612159" cy="1107810"/>
            <a:chOff x="5061917" y="1448416"/>
            <a:chExt cx="1962554" cy="1962554"/>
          </a:xfrm>
          <a:solidFill>
            <a:schemeClr val="tx2"/>
          </a:solidFill>
        </p:grpSpPr>
        <p:sp>
          <p:nvSpPr>
            <p:cNvPr id="23" name="Oval 27">
              <a:extLst>
                <a:ext uri="{FF2B5EF4-FFF2-40B4-BE49-F238E27FC236}">
                  <a16:creationId xmlns:a16="http://schemas.microsoft.com/office/drawing/2014/main" id="{E7E16F8C-F575-719E-31FF-5F513B59F3D7}"/>
                </a:ext>
              </a:extLst>
            </p:cNvPr>
            <p:cNvSpPr/>
            <p:nvPr/>
          </p:nvSpPr>
          <p:spPr bwMode="auto">
            <a:xfrm>
              <a:off x="5061917" y="1448416"/>
              <a:ext cx="1962554" cy="1962554"/>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A9EF3A50-072B-A1D7-62E4-C5F007762F46}"/>
                </a:ext>
              </a:extLst>
            </p:cNvPr>
            <p:cNvSpPr txBox="1"/>
            <p:nvPr/>
          </p:nvSpPr>
          <p:spPr>
            <a:xfrm>
              <a:off x="5191715" y="1615304"/>
              <a:ext cx="1702958" cy="1628776"/>
            </a:xfrm>
            <a:prstGeom prst="roundRect">
              <a:avLst/>
            </a:prstGeom>
            <a:grp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Success </a:t>
              </a:r>
              <a:b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by Default</a:t>
              </a:r>
            </a:p>
          </p:txBody>
        </p:sp>
      </p:grpSp>
      <p:grpSp>
        <p:nvGrpSpPr>
          <p:cNvPr id="25" name="Group 24">
            <a:extLst>
              <a:ext uri="{FF2B5EF4-FFF2-40B4-BE49-F238E27FC236}">
                <a16:creationId xmlns:a16="http://schemas.microsoft.com/office/drawing/2014/main" id="{BD58CE32-276E-3A78-B338-090CBBAAC498}"/>
              </a:ext>
            </a:extLst>
          </p:cNvPr>
          <p:cNvGrpSpPr/>
          <p:nvPr/>
        </p:nvGrpSpPr>
        <p:grpSpPr>
          <a:xfrm>
            <a:off x="1087970" y="4662746"/>
            <a:ext cx="10245821" cy="739403"/>
            <a:chOff x="1014818" y="4176323"/>
            <a:chExt cx="10402090" cy="739403"/>
          </a:xfrm>
        </p:grpSpPr>
        <p:cxnSp>
          <p:nvCxnSpPr>
            <p:cNvPr id="26" name="Straight Connector 25">
              <a:extLst>
                <a:ext uri="{FF2B5EF4-FFF2-40B4-BE49-F238E27FC236}">
                  <a16:creationId xmlns:a16="http://schemas.microsoft.com/office/drawing/2014/main" id="{4287C368-CD53-0DAD-3BE4-C67F4BB2D3F6}"/>
                </a:ext>
              </a:extLst>
            </p:cNvPr>
            <p:cNvCxnSpPr>
              <a:cxnSpLocks/>
            </p:cNvCxnSpPr>
            <p:nvPr/>
          </p:nvCxnSpPr>
          <p:spPr>
            <a:xfrm>
              <a:off x="1014818" y="4176323"/>
              <a:ext cx="10402090" cy="0"/>
            </a:xfrm>
            <a:prstGeom prst="line">
              <a:avLst/>
            </a:prstGeom>
            <a:noFill/>
            <a:ln w="9525" cap="flat" cmpd="sng" algn="ctr">
              <a:solidFill>
                <a:schemeClr val="tx2"/>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8F90DA24-850E-2132-8545-50443DA8212B}"/>
                </a:ext>
              </a:extLst>
            </p:cNvPr>
            <p:cNvCxnSpPr>
              <a:cxnSpLocks/>
            </p:cNvCxnSpPr>
            <p:nvPr/>
          </p:nvCxnSpPr>
          <p:spPr>
            <a:xfrm>
              <a:off x="1014818" y="4915726"/>
              <a:ext cx="10402090" cy="0"/>
            </a:xfrm>
            <a:prstGeom prst="line">
              <a:avLst/>
            </a:prstGeom>
            <a:noFill/>
            <a:ln w="9525" cap="flat" cmpd="sng" algn="ctr">
              <a:solidFill>
                <a:schemeClr val="tx2"/>
              </a:solidFill>
              <a:prstDash val="solid"/>
              <a:headEnd type="none" w="lg" len="med"/>
              <a:tailEnd type="none" w="lg" len="med"/>
            </a:ln>
            <a:effectLst/>
          </p:spPr>
        </p:cxnSp>
      </p:grpSp>
      <p:sp>
        <p:nvSpPr>
          <p:cNvPr id="28" name="TextBox 27">
            <a:extLst>
              <a:ext uri="{FF2B5EF4-FFF2-40B4-BE49-F238E27FC236}">
                <a16:creationId xmlns:a16="http://schemas.microsoft.com/office/drawing/2014/main" id="{F92A869C-151F-8B6F-BCDE-2DB277A6EC15}"/>
              </a:ext>
            </a:extLst>
          </p:cNvPr>
          <p:cNvSpPr txBox="1"/>
          <p:nvPr/>
        </p:nvSpPr>
        <p:spPr>
          <a:xfrm>
            <a:off x="932833" y="2267783"/>
            <a:ext cx="364998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a:ea typeface="+mn-ea"/>
                <a:cs typeface="+mn-cs"/>
              </a:rPr>
              <a:t>5 seconds to signup, 5 minutes to wow</a:t>
            </a:r>
          </a:p>
        </p:txBody>
      </p:sp>
      <p:sp>
        <p:nvSpPr>
          <p:cNvPr id="31" name="Title 1">
            <a:extLst>
              <a:ext uri="{FF2B5EF4-FFF2-40B4-BE49-F238E27FC236}">
                <a16:creationId xmlns:a16="http://schemas.microsoft.com/office/drawing/2014/main" id="{37751281-89FA-2573-37D0-167711B42EB9}"/>
              </a:ext>
            </a:extLst>
          </p:cNvPr>
          <p:cNvSpPr>
            <a:spLocks noGrp="1"/>
          </p:cNvSpPr>
          <p:nvPr>
            <p:ph type="title"/>
          </p:nvPr>
        </p:nvSpPr>
        <p:spPr>
          <a:xfrm>
            <a:off x="3820438" y="818077"/>
            <a:ext cx="4470163" cy="553998"/>
          </a:xfrm>
        </p:spPr>
        <p:txBody>
          <a:bodyPr/>
          <a:lstStyle/>
          <a:p>
            <a:pPr algn="ctr"/>
            <a:r>
              <a:rPr lang="en-US" sz="4000" dirty="0"/>
              <a:t>SaaS</a:t>
            </a:r>
          </a:p>
        </p:txBody>
      </p:sp>
      <p:sp>
        <p:nvSpPr>
          <p:cNvPr id="32" name="Text Placeholder 51">
            <a:extLst>
              <a:ext uri="{FF2B5EF4-FFF2-40B4-BE49-F238E27FC236}">
                <a16:creationId xmlns:a16="http://schemas.microsoft.com/office/drawing/2014/main" id="{3079DDB0-4C20-AA7F-5CC6-596A4BDBB007}"/>
              </a:ext>
            </a:extLst>
          </p:cNvPr>
          <p:cNvSpPr txBox="1">
            <a:spLocks/>
          </p:cNvSpPr>
          <p:nvPr/>
        </p:nvSpPr>
        <p:spPr>
          <a:xfrm>
            <a:off x="587375" y="1375268"/>
            <a:ext cx="11027664" cy="430887"/>
          </a:xfrm>
          <a:prstGeom prst="rect">
            <a:avLst/>
          </a:prstGeom>
        </p:spPr>
        <p:txBody>
          <a:bodyPr vert="horz" lIns="91440" tIns="45720" rIns="91440" bIns="45720" rtlCol="0">
            <a:noAutofit/>
          </a:bodyPr>
          <a:lstStyle>
            <a:lvl1pPr marL="0" indent="0" algn="l" defTabSz="1218868" rtl="0" eaLnBrk="1" latinLnBrk="0" hangingPunct="1">
              <a:spcBef>
                <a:spcPct val="20000"/>
              </a:spcBef>
              <a:buFont typeface="Arial"/>
              <a:buNone/>
              <a:defRPr sz="3199" kern="1200">
                <a:solidFill>
                  <a:srgbClr val="404040"/>
                </a:solidFill>
                <a:latin typeface="+mn-lt"/>
                <a:ea typeface="+mn-ea"/>
                <a:cs typeface="+mn-cs"/>
              </a:defRPr>
            </a:lvl1pPr>
            <a:lvl2pPr marL="457076" indent="-457076" algn="l" defTabSz="1218868" rtl="0" eaLnBrk="1" latinLnBrk="0" hangingPunct="1">
              <a:spcBef>
                <a:spcPct val="20000"/>
              </a:spcBef>
              <a:buClr>
                <a:schemeClr val="accent4"/>
              </a:buClr>
              <a:buFont typeface="Arial"/>
              <a:buChar char="•"/>
              <a:defRPr lang="en-US" sz="2666" kern="1200">
                <a:solidFill>
                  <a:srgbClr val="404040"/>
                </a:solidFill>
                <a:latin typeface="+mn-lt"/>
                <a:ea typeface="+mn-ea"/>
                <a:cs typeface="+mn-cs"/>
              </a:defRPr>
            </a:lvl2pPr>
            <a:lvl3pPr marL="850668" indent="-457076" algn="l" defTabSz="1218868" rtl="0" eaLnBrk="1" latinLnBrk="0" hangingPunct="1">
              <a:spcBef>
                <a:spcPct val="20000"/>
              </a:spcBef>
              <a:buClr>
                <a:schemeClr val="accent4"/>
              </a:buClr>
              <a:buFont typeface="Arial"/>
              <a:buChar char="•"/>
              <a:defRPr lang="en-US" sz="2400" kern="1200">
                <a:solidFill>
                  <a:srgbClr val="404040"/>
                </a:solidFill>
                <a:latin typeface="+mn-lt"/>
                <a:ea typeface="+mn-ea"/>
                <a:cs typeface="+mn-cs"/>
              </a:defRPr>
            </a:lvl3pPr>
            <a:lvl4pPr marL="1229449" indent="-457076" algn="l" defTabSz="1218868" rtl="0" eaLnBrk="1" latinLnBrk="0" hangingPunct="1">
              <a:spcBef>
                <a:spcPct val="20000"/>
              </a:spcBef>
              <a:buClr>
                <a:schemeClr val="accent4"/>
              </a:buClr>
              <a:buFont typeface="Arial"/>
              <a:buChar char="•"/>
              <a:defRPr lang="en-US" sz="2400" kern="1200">
                <a:solidFill>
                  <a:srgbClr val="404040"/>
                </a:solidFill>
                <a:latin typeface="+mn-lt"/>
                <a:ea typeface="+mn-ea"/>
                <a:cs typeface="+mn-cs"/>
              </a:defRPr>
            </a:lvl4pPr>
            <a:lvl5pPr marL="1584951" indent="-457076" algn="l" defTabSz="1218868" rtl="0" eaLnBrk="1" latinLnBrk="0" hangingPunct="1">
              <a:spcBef>
                <a:spcPct val="20000"/>
              </a:spcBef>
              <a:buClr>
                <a:schemeClr val="accent4"/>
              </a:buClr>
              <a:buFont typeface="Arial"/>
              <a:buChar char="•"/>
              <a:defRPr lang="en-US" sz="2400" kern="1200">
                <a:solidFill>
                  <a:srgbClr val="404040"/>
                </a:solidFill>
                <a:latin typeface="+mn-lt"/>
                <a:ea typeface="+mn-ea"/>
                <a:cs typeface="+mn-cs"/>
              </a:defRPr>
            </a:lvl5pPr>
            <a:lvl6pPr marL="3351886"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321"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755"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187" indent="-304716" algn="l" defTabSz="1218868"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gn="ctr"/>
            <a:r>
              <a:rPr lang="en-US" sz="1800" dirty="0">
                <a:solidFill>
                  <a:srgbClr val="0078D4"/>
                </a:solidFill>
                <a:latin typeface="Segoe UI Semibold"/>
                <a:ea typeface="+mj-ea"/>
              </a:rPr>
              <a:t>“it just works"</a:t>
            </a:r>
          </a:p>
        </p:txBody>
      </p:sp>
      <p:pic>
        <p:nvPicPr>
          <p:cNvPr id="2" name="Picture 1">
            <a:extLst>
              <a:ext uri="{FF2B5EF4-FFF2-40B4-BE49-F238E27FC236}">
                <a16:creationId xmlns:a16="http://schemas.microsoft.com/office/drawing/2014/main" id="{79F27F51-9051-D21B-21B9-37DEE39AB22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13628093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0BFC4D-E834-5026-5893-927D75EB8CDB}"/>
              </a:ext>
            </a:extLst>
          </p:cNvPr>
          <p:cNvPicPr>
            <a:picLocks noChangeAspect="1"/>
          </p:cNvPicPr>
          <p:nvPr/>
        </p:nvPicPr>
        <p:blipFill>
          <a:blip r:embed="rId3"/>
          <a:stretch>
            <a:fillRect/>
          </a:stretch>
        </p:blipFill>
        <p:spPr>
          <a:xfrm>
            <a:off x="828261" y="1092030"/>
            <a:ext cx="10246468" cy="5285020"/>
          </a:xfrm>
          <a:prstGeom prst="rect">
            <a:avLst/>
          </a:prstGeom>
        </p:spPr>
      </p:pic>
      <p:sp>
        <p:nvSpPr>
          <p:cNvPr id="2" name="Title 1">
            <a:extLst>
              <a:ext uri="{FF2B5EF4-FFF2-40B4-BE49-F238E27FC236}">
                <a16:creationId xmlns:a16="http://schemas.microsoft.com/office/drawing/2014/main" id="{5872BFB8-B32D-48DC-DE5A-99B4D18D7CF9}"/>
              </a:ext>
            </a:extLst>
          </p:cNvPr>
          <p:cNvSpPr txBox="1">
            <a:spLocks/>
          </p:cNvSpPr>
          <p:nvPr/>
        </p:nvSpPr>
        <p:spPr>
          <a:xfrm>
            <a:off x="1000123" y="381332"/>
            <a:ext cx="7161019"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3200" dirty="0">
                <a:solidFill>
                  <a:srgbClr val="117865"/>
                </a:solidFill>
              </a:rPr>
              <a:t>Fabric Home</a:t>
            </a:r>
          </a:p>
        </p:txBody>
      </p:sp>
      <p:pic>
        <p:nvPicPr>
          <p:cNvPr id="3" name="Picture 2">
            <a:extLst>
              <a:ext uri="{FF2B5EF4-FFF2-40B4-BE49-F238E27FC236}">
                <a16:creationId xmlns:a16="http://schemas.microsoft.com/office/drawing/2014/main" id="{7AAA8B86-6AE9-5E35-1FEF-69FBF5E3917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430400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438A7-0051-5365-1C85-82AA4D73B12C}"/>
              </a:ext>
            </a:extLst>
          </p:cNvPr>
          <p:cNvPicPr>
            <a:picLocks noChangeAspect="1"/>
          </p:cNvPicPr>
          <p:nvPr/>
        </p:nvPicPr>
        <p:blipFill>
          <a:blip r:embed="rId3"/>
          <a:stretch>
            <a:fillRect/>
          </a:stretch>
        </p:blipFill>
        <p:spPr>
          <a:xfrm>
            <a:off x="689759" y="1067095"/>
            <a:ext cx="10686802" cy="5142027"/>
          </a:xfrm>
          <a:prstGeom prst="rect">
            <a:avLst/>
          </a:prstGeom>
        </p:spPr>
      </p:pic>
      <p:sp>
        <p:nvSpPr>
          <p:cNvPr id="3" name="Title 1">
            <a:extLst>
              <a:ext uri="{FF2B5EF4-FFF2-40B4-BE49-F238E27FC236}">
                <a16:creationId xmlns:a16="http://schemas.microsoft.com/office/drawing/2014/main" id="{4A9383C3-925D-5FAB-B224-92065C47C6ED}"/>
              </a:ext>
            </a:extLst>
          </p:cNvPr>
          <p:cNvSpPr txBox="1">
            <a:spLocks/>
          </p:cNvSpPr>
          <p:nvPr/>
        </p:nvSpPr>
        <p:spPr>
          <a:xfrm>
            <a:off x="1000123" y="381332"/>
            <a:ext cx="7161019"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3200" dirty="0">
                <a:solidFill>
                  <a:srgbClr val="117865"/>
                </a:solidFill>
              </a:rPr>
              <a:t>Experience</a:t>
            </a:r>
          </a:p>
        </p:txBody>
      </p:sp>
      <p:pic>
        <p:nvPicPr>
          <p:cNvPr id="4" name="Picture 3">
            <a:extLst>
              <a:ext uri="{FF2B5EF4-FFF2-40B4-BE49-F238E27FC236}">
                <a16:creationId xmlns:a16="http://schemas.microsoft.com/office/drawing/2014/main" id="{A084F081-112E-B521-3727-BD423881F1C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15866961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logo&#10;&#10;Description automatically generated">
            <a:extLst>
              <a:ext uri="{FF2B5EF4-FFF2-40B4-BE49-F238E27FC236}">
                <a16:creationId xmlns:a16="http://schemas.microsoft.com/office/drawing/2014/main" id="{DD2F8C0E-DC65-FBCA-83AE-E64BFC7674F1}"/>
              </a:ext>
            </a:extLst>
          </p:cNvPr>
          <p:cNvPicPr>
            <a:picLocks noChangeAspect="1"/>
          </p:cNvPicPr>
          <p:nvPr/>
        </p:nvPicPr>
        <p:blipFill>
          <a:blip r:embed="rId3"/>
          <a:stretch>
            <a:fillRect/>
          </a:stretch>
        </p:blipFill>
        <p:spPr>
          <a:xfrm>
            <a:off x="603252" y="2127566"/>
            <a:ext cx="7559463" cy="3288366"/>
          </a:xfrm>
          <a:prstGeom prst="rect">
            <a:avLst/>
          </a:prstGeom>
          <a:noFill/>
        </p:spPr>
      </p:pic>
      <p:pic>
        <p:nvPicPr>
          <p:cNvPr id="8" name="Picture 7" descr="A group of logos with text&#10;&#10;Description automatically generated">
            <a:extLst>
              <a:ext uri="{FF2B5EF4-FFF2-40B4-BE49-F238E27FC236}">
                <a16:creationId xmlns:a16="http://schemas.microsoft.com/office/drawing/2014/main" id="{F1DE6BA0-8CEE-340E-9871-8E050F2668DC}"/>
              </a:ext>
            </a:extLst>
          </p:cNvPr>
          <p:cNvPicPr>
            <a:picLocks noChangeAspect="1"/>
          </p:cNvPicPr>
          <p:nvPr/>
        </p:nvPicPr>
        <p:blipFill>
          <a:blip r:embed="rId4"/>
          <a:stretch>
            <a:fillRect/>
          </a:stretch>
        </p:blipFill>
        <p:spPr>
          <a:xfrm>
            <a:off x="8353215" y="2342202"/>
            <a:ext cx="3239769" cy="2859095"/>
          </a:xfrm>
          <a:prstGeom prst="rect">
            <a:avLst/>
          </a:prstGeom>
          <a:noFill/>
        </p:spPr>
      </p:pic>
      <p:sp>
        <p:nvSpPr>
          <p:cNvPr id="2" name="Title 1">
            <a:extLst>
              <a:ext uri="{FF2B5EF4-FFF2-40B4-BE49-F238E27FC236}">
                <a16:creationId xmlns:a16="http://schemas.microsoft.com/office/drawing/2014/main" id="{4B45C30E-2069-D036-8093-719A17834DB9}"/>
              </a:ext>
            </a:extLst>
          </p:cNvPr>
          <p:cNvSpPr txBox="1">
            <a:spLocks/>
          </p:cNvSpPr>
          <p:nvPr/>
        </p:nvSpPr>
        <p:spPr>
          <a:xfrm>
            <a:off x="1000123" y="381332"/>
            <a:ext cx="7161019"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742" rtl="0" eaLnBrk="1" fontAlgn="auto" latinLnBrk="0" hangingPunct="1">
              <a:lnSpc>
                <a:spcPct val="100000"/>
              </a:lnSpc>
              <a:spcBef>
                <a:spcPct val="0"/>
              </a:spcBef>
              <a:spcAft>
                <a:spcPts val="0"/>
              </a:spcAft>
              <a:buClrTx/>
              <a:buSzTx/>
              <a:buFontTx/>
              <a:buNone/>
              <a:tabLst/>
              <a:defRPr kumimoji="0" lang="en-US" sz="3600" b="0" i="0" u="none" strike="noStrike" kern="1200" cap="none" spc="-50" normalizeH="0" baseline="0" dirty="0" smtClean="0">
                <a:ln w="3175">
                  <a:noFill/>
                </a:ln>
                <a:solidFill>
                  <a:schemeClr val="tx2"/>
                </a:solidFill>
                <a:effectLst/>
                <a:uLnTx/>
                <a:uFillTx/>
                <a:latin typeface="+mj-lt"/>
                <a:ea typeface="+mn-ea"/>
                <a:cs typeface="Segoe UI" pitchFamily="34" charset="0"/>
              </a:defRPr>
            </a:lvl1pPr>
          </a:lstStyle>
          <a:p>
            <a:pPr>
              <a:defRPr/>
            </a:pPr>
            <a:r>
              <a:rPr lang="en-US" sz="3200" dirty="0">
                <a:solidFill>
                  <a:srgbClr val="117865"/>
                </a:solidFill>
              </a:rPr>
              <a:t>One Lake</a:t>
            </a:r>
          </a:p>
        </p:txBody>
      </p:sp>
      <p:pic>
        <p:nvPicPr>
          <p:cNvPr id="3" name="Picture 2">
            <a:extLst>
              <a:ext uri="{FF2B5EF4-FFF2-40B4-BE49-F238E27FC236}">
                <a16:creationId xmlns:a16="http://schemas.microsoft.com/office/drawing/2014/main" id="{17EA9673-EEE5-3275-CD8D-7500DBEEC2C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052" y="359030"/>
            <a:ext cx="586514" cy="586514"/>
          </a:xfrm>
          <a:prstGeom prst="rect">
            <a:avLst/>
          </a:prstGeom>
        </p:spPr>
      </p:pic>
    </p:spTree>
    <p:extLst>
      <p:ext uri="{BB962C8B-B14F-4D97-AF65-F5344CB8AC3E}">
        <p14:creationId xmlns:p14="http://schemas.microsoft.com/office/powerpoint/2010/main" val="2308713049"/>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pass">
  <a:themeElements>
    <a:clrScheme name="Custom 15">
      <a:dk1>
        <a:srgbClr val="232323"/>
      </a:dk1>
      <a:lt1>
        <a:sysClr val="window" lastClr="FFFFFF"/>
      </a:lt1>
      <a:dk2>
        <a:srgbClr val="1F506A"/>
      </a:dk2>
      <a:lt2>
        <a:srgbClr val="EEECE1"/>
      </a:lt2>
      <a:accent1>
        <a:srgbClr val="F8982D"/>
      </a:accent1>
      <a:accent2>
        <a:srgbClr val="9AC8E2"/>
      </a:accent2>
      <a:accent3>
        <a:srgbClr val="173C50"/>
      </a:accent3>
      <a:accent4>
        <a:srgbClr val="2098D5"/>
      </a:accent4>
      <a:accent5>
        <a:srgbClr val="3A9224"/>
      </a:accent5>
      <a:accent6>
        <a:srgbClr val="9AC8E2"/>
      </a:accent6>
      <a:hlink>
        <a:srgbClr val="F8982D"/>
      </a:hlink>
      <a:folHlink>
        <a:srgbClr val="F8982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ss" id="{713FF1C3-0372-4F2B-8985-D5ABC1995047}" vid="{4D3367F8-445B-42AC-87DB-2E96BD2874AF}"/>
    </a:ext>
  </a:extLst>
</a:theme>
</file>

<file path=ppt/theme/theme3.xml><?xml version="1.0" encoding="utf-8"?>
<a:theme xmlns:a="http://schemas.openxmlformats.org/drawingml/2006/main" name="1_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4.xml><?xml version="1.0" encoding="utf-8"?>
<a:theme xmlns:a="http://schemas.openxmlformats.org/drawingml/2006/main" name="2_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5.xml><?xml version="1.0" encoding="utf-8"?>
<a:theme xmlns:a="http://schemas.openxmlformats.org/drawingml/2006/main" name="1_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6.xml><?xml version="1.0" encoding="utf-8"?>
<a:theme xmlns:a="http://schemas.openxmlformats.org/drawingml/2006/main" name="2_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7.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1_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lg" len="med"/>
          <a:tailEnd type="none" w="lg"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solidFill>
              <a:srgbClr val="FFFFFF"/>
            </a:solidFill>
            <a:ea typeface="Segoe UI" pitchFamily="34" charset="0"/>
            <a:cs typeface="Segoe UI" pitchFamily="34" charset="0"/>
          </a:defRPr>
        </a:defPPr>
      </a:lstStyle>
      <a:style>
        <a:lnRef idx="1">
          <a:schemeClr val="accent1"/>
        </a:lnRef>
        <a:fillRef idx="0">
          <a:schemeClr val="accent1"/>
        </a:fillRef>
        <a:effectRef idx="0">
          <a:schemeClr val="accent1"/>
        </a:effectRef>
        <a:fontRef idx="minor">
          <a:schemeClr val="tx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9.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Build_16-9_event_template.potx  -  version 1.0: 3/28/2023 10:14 AM  -  Read-Only" id="{9ADF1EA2-CDA5-4678-9175-9A5B93AF4456}" vid="{F17DE1D3-0604-4BD5-9A50-1DB054E2C73C}"/>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3128</TotalTime>
  <Words>4221</Words>
  <Application>Microsoft Macintosh PowerPoint</Application>
  <PresentationFormat>Widescreen</PresentationFormat>
  <Paragraphs>547</Paragraphs>
  <Slides>30</Slides>
  <Notes>28</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30</vt:i4>
      </vt:variant>
    </vt:vector>
  </HeadingPairs>
  <TitlesOfParts>
    <vt:vector size="51" baseType="lpstr">
      <vt:lpstr>Abel</vt:lpstr>
      <vt:lpstr>Arial</vt:lpstr>
      <vt:lpstr>Arimo</vt:lpstr>
      <vt:lpstr>Cairo ExtraBold</vt:lpstr>
      <vt:lpstr>Calibri</vt:lpstr>
      <vt:lpstr>Helvetica</vt:lpstr>
      <vt:lpstr>Plus Jakarta Sans</vt:lpstr>
      <vt:lpstr>Segoe UI</vt:lpstr>
      <vt:lpstr>Segoe UI Light</vt:lpstr>
      <vt:lpstr>Segoe UI Semibold</vt:lpstr>
      <vt:lpstr>Times New Roman</vt:lpstr>
      <vt:lpstr>Wingdings</vt:lpstr>
      <vt:lpstr>PowerPlatform_Toolkit_Blue</vt:lpstr>
      <vt:lpstr>4_pass</vt:lpstr>
      <vt:lpstr>1_PowerPlatform_Toolkit_Blue</vt:lpstr>
      <vt:lpstr>2_Microsoft Build 16:9 Template Light</vt:lpstr>
      <vt:lpstr>1_TCL-WC Template | White</vt:lpstr>
      <vt:lpstr>2_PowerBI Template July 2021 - Ligth</vt:lpstr>
      <vt:lpstr>4_White Template</vt:lpstr>
      <vt:lpstr>1_Microsoft Build 16:9 Template Light</vt:lpstr>
      <vt:lpstr>Microsoft Build 16:9 Template Light</vt:lpstr>
      <vt:lpstr>PowerPoint Presentation</vt:lpstr>
      <vt:lpstr>Agenda</vt:lpstr>
      <vt:lpstr>PowerPoint Presentation</vt:lpstr>
      <vt:lpstr>The data platform for the era of AI</vt:lpstr>
      <vt:lpstr>Data Analytics for era of AI</vt:lpstr>
      <vt:lpstr>SaaS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Fabric A unified analytics solution for the era of AI</dc:title>
  <dc:creator>James Serra</dc:creator>
  <cp:lastModifiedBy>5511</cp:lastModifiedBy>
  <cp:revision>114</cp:revision>
  <dcterms:created xsi:type="dcterms:W3CDTF">2023-06-07T13:51:06Z</dcterms:created>
  <dcterms:modified xsi:type="dcterms:W3CDTF">2025-02-18T10:20:36Z</dcterms:modified>
</cp:coreProperties>
</file>